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91" r:id="rId3"/>
    <p:sldId id="293" r:id="rId4"/>
    <p:sldId id="292" r:id="rId5"/>
    <p:sldId id="295" r:id="rId6"/>
    <p:sldId id="296" r:id="rId7"/>
    <p:sldId id="298" r:id="rId8"/>
    <p:sldId id="297" r:id="rId9"/>
    <p:sldId id="294" r:id="rId10"/>
    <p:sldId id="300" r:id="rId11"/>
    <p:sldId id="302" r:id="rId12"/>
    <p:sldId id="303" r:id="rId13"/>
    <p:sldId id="304" r:id="rId14"/>
    <p:sldId id="299" r:id="rId15"/>
    <p:sldId id="305" r:id="rId16"/>
    <p:sldId id="306" r:id="rId17"/>
    <p:sldId id="278" r:id="rId18"/>
  </p:sldIdLst>
  <p:sldSz cx="12192000" cy="6858000"/>
  <p:notesSz cx="6858000" cy="9144000"/>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110" autoAdjust="0"/>
    <p:restoredTop sz="94660"/>
  </p:normalViewPr>
  <p:slideViewPr>
    <p:cSldViewPr snapToGrid="0">
      <p:cViewPr varScale="1">
        <p:scale>
          <a:sx n="87" d="100"/>
          <a:sy n="87" d="100"/>
        </p:scale>
        <p:origin x="434"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4DC92-4B8B-B6D3-CA01-923F2B73075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s-DO"/>
          </a:p>
        </p:txBody>
      </p:sp>
      <p:sp>
        <p:nvSpPr>
          <p:cNvPr id="3" name="Subtitle 2">
            <a:extLst>
              <a:ext uri="{FF2B5EF4-FFF2-40B4-BE49-F238E27FC236}">
                <a16:creationId xmlns:a16="http://schemas.microsoft.com/office/drawing/2014/main" id="{F13BAC21-23C7-BE3E-5AEB-9D3AE99A9D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s-DO"/>
          </a:p>
        </p:txBody>
      </p:sp>
      <p:sp>
        <p:nvSpPr>
          <p:cNvPr id="4" name="Date Placeholder 3">
            <a:extLst>
              <a:ext uri="{FF2B5EF4-FFF2-40B4-BE49-F238E27FC236}">
                <a16:creationId xmlns:a16="http://schemas.microsoft.com/office/drawing/2014/main" id="{5B1D0D02-3C28-0099-8FA4-3FB311F9CF0E}"/>
              </a:ext>
            </a:extLst>
          </p:cNvPr>
          <p:cNvSpPr>
            <a:spLocks noGrp="1"/>
          </p:cNvSpPr>
          <p:nvPr>
            <p:ph type="dt" sz="half" idx="10"/>
          </p:nvPr>
        </p:nvSpPr>
        <p:spPr/>
        <p:txBody>
          <a:bodyPr/>
          <a:lstStyle/>
          <a:p>
            <a:fld id="{2F3189D3-C35E-44F6-977B-1E82B70233DC}" type="datetimeFigureOut">
              <a:rPr lang="es-DO" smtClean="0"/>
              <a:t>16/2/2024</a:t>
            </a:fld>
            <a:endParaRPr lang="es-DO"/>
          </a:p>
        </p:txBody>
      </p:sp>
      <p:sp>
        <p:nvSpPr>
          <p:cNvPr id="5" name="Footer Placeholder 4">
            <a:extLst>
              <a:ext uri="{FF2B5EF4-FFF2-40B4-BE49-F238E27FC236}">
                <a16:creationId xmlns:a16="http://schemas.microsoft.com/office/drawing/2014/main" id="{E6EC8132-32CE-E1EE-7E02-27B5E05144F7}"/>
              </a:ext>
            </a:extLst>
          </p:cNvPr>
          <p:cNvSpPr>
            <a:spLocks noGrp="1"/>
          </p:cNvSpPr>
          <p:nvPr>
            <p:ph type="ftr" sz="quarter" idx="11"/>
          </p:nvPr>
        </p:nvSpPr>
        <p:spPr/>
        <p:txBody>
          <a:bodyPr/>
          <a:lstStyle/>
          <a:p>
            <a:endParaRPr lang="es-DO"/>
          </a:p>
        </p:txBody>
      </p:sp>
      <p:sp>
        <p:nvSpPr>
          <p:cNvPr id="6" name="Slide Number Placeholder 5">
            <a:extLst>
              <a:ext uri="{FF2B5EF4-FFF2-40B4-BE49-F238E27FC236}">
                <a16:creationId xmlns:a16="http://schemas.microsoft.com/office/drawing/2014/main" id="{F00A1786-CAC1-93EF-40FC-93121CCBC8FF}"/>
              </a:ext>
            </a:extLst>
          </p:cNvPr>
          <p:cNvSpPr>
            <a:spLocks noGrp="1"/>
          </p:cNvSpPr>
          <p:nvPr>
            <p:ph type="sldNum" sz="quarter" idx="12"/>
          </p:nvPr>
        </p:nvSpPr>
        <p:spPr/>
        <p:txBody>
          <a:bodyPr/>
          <a:lstStyle/>
          <a:p>
            <a:fld id="{DFE7F638-9FE4-408A-82F0-94430A17833C}" type="slidenum">
              <a:rPr lang="es-DO" smtClean="0"/>
              <a:t>‹#›</a:t>
            </a:fld>
            <a:endParaRPr lang="es-DO"/>
          </a:p>
        </p:txBody>
      </p:sp>
    </p:spTree>
    <p:extLst>
      <p:ext uri="{BB962C8B-B14F-4D97-AF65-F5344CB8AC3E}">
        <p14:creationId xmlns:p14="http://schemas.microsoft.com/office/powerpoint/2010/main" val="35735750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C94E4-C287-AF9D-5BB0-089EBD74F8BE}"/>
              </a:ext>
            </a:extLst>
          </p:cNvPr>
          <p:cNvSpPr>
            <a:spLocks noGrp="1"/>
          </p:cNvSpPr>
          <p:nvPr>
            <p:ph type="title"/>
          </p:nvPr>
        </p:nvSpPr>
        <p:spPr/>
        <p:txBody>
          <a:bodyPr/>
          <a:lstStyle/>
          <a:p>
            <a:r>
              <a:rPr lang="en-US"/>
              <a:t>Click to edit Master title style</a:t>
            </a:r>
            <a:endParaRPr lang="es-DO"/>
          </a:p>
        </p:txBody>
      </p:sp>
      <p:sp>
        <p:nvSpPr>
          <p:cNvPr id="3" name="Vertical Text Placeholder 2">
            <a:extLst>
              <a:ext uri="{FF2B5EF4-FFF2-40B4-BE49-F238E27FC236}">
                <a16:creationId xmlns:a16="http://schemas.microsoft.com/office/drawing/2014/main" id="{5873ACB1-401C-5109-60E4-64E9EEB5A20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DO"/>
          </a:p>
        </p:txBody>
      </p:sp>
      <p:sp>
        <p:nvSpPr>
          <p:cNvPr id="4" name="Date Placeholder 3">
            <a:extLst>
              <a:ext uri="{FF2B5EF4-FFF2-40B4-BE49-F238E27FC236}">
                <a16:creationId xmlns:a16="http://schemas.microsoft.com/office/drawing/2014/main" id="{9DA04513-AA7A-80DA-6393-C52B3D4D736B}"/>
              </a:ext>
            </a:extLst>
          </p:cNvPr>
          <p:cNvSpPr>
            <a:spLocks noGrp="1"/>
          </p:cNvSpPr>
          <p:nvPr>
            <p:ph type="dt" sz="half" idx="10"/>
          </p:nvPr>
        </p:nvSpPr>
        <p:spPr/>
        <p:txBody>
          <a:bodyPr/>
          <a:lstStyle/>
          <a:p>
            <a:fld id="{2F3189D3-C35E-44F6-977B-1E82B70233DC}" type="datetimeFigureOut">
              <a:rPr lang="es-DO" smtClean="0"/>
              <a:t>16/2/2024</a:t>
            </a:fld>
            <a:endParaRPr lang="es-DO"/>
          </a:p>
        </p:txBody>
      </p:sp>
      <p:sp>
        <p:nvSpPr>
          <p:cNvPr id="5" name="Footer Placeholder 4">
            <a:extLst>
              <a:ext uri="{FF2B5EF4-FFF2-40B4-BE49-F238E27FC236}">
                <a16:creationId xmlns:a16="http://schemas.microsoft.com/office/drawing/2014/main" id="{48F79846-04FB-AA15-1F2A-7A13774F27A9}"/>
              </a:ext>
            </a:extLst>
          </p:cNvPr>
          <p:cNvSpPr>
            <a:spLocks noGrp="1"/>
          </p:cNvSpPr>
          <p:nvPr>
            <p:ph type="ftr" sz="quarter" idx="11"/>
          </p:nvPr>
        </p:nvSpPr>
        <p:spPr/>
        <p:txBody>
          <a:bodyPr/>
          <a:lstStyle/>
          <a:p>
            <a:endParaRPr lang="es-DO"/>
          </a:p>
        </p:txBody>
      </p:sp>
      <p:sp>
        <p:nvSpPr>
          <p:cNvPr id="6" name="Slide Number Placeholder 5">
            <a:extLst>
              <a:ext uri="{FF2B5EF4-FFF2-40B4-BE49-F238E27FC236}">
                <a16:creationId xmlns:a16="http://schemas.microsoft.com/office/drawing/2014/main" id="{48083BBC-6141-30B2-9F3C-BBBDB7F6E13A}"/>
              </a:ext>
            </a:extLst>
          </p:cNvPr>
          <p:cNvSpPr>
            <a:spLocks noGrp="1"/>
          </p:cNvSpPr>
          <p:nvPr>
            <p:ph type="sldNum" sz="quarter" idx="12"/>
          </p:nvPr>
        </p:nvSpPr>
        <p:spPr/>
        <p:txBody>
          <a:bodyPr/>
          <a:lstStyle/>
          <a:p>
            <a:fld id="{DFE7F638-9FE4-408A-82F0-94430A17833C}" type="slidenum">
              <a:rPr lang="es-DO" smtClean="0"/>
              <a:t>‹#›</a:t>
            </a:fld>
            <a:endParaRPr lang="es-DO"/>
          </a:p>
        </p:txBody>
      </p:sp>
    </p:spTree>
    <p:extLst>
      <p:ext uri="{BB962C8B-B14F-4D97-AF65-F5344CB8AC3E}">
        <p14:creationId xmlns:p14="http://schemas.microsoft.com/office/powerpoint/2010/main" val="33690722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076490E-DBE5-7ED3-F211-340C731438E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s-DO"/>
          </a:p>
        </p:txBody>
      </p:sp>
      <p:sp>
        <p:nvSpPr>
          <p:cNvPr id="3" name="Vertical Text Placeholder 2">
            <a:extLst>
              <a:ext uri="{FF2B5EF4-FFF2-40B4-BE49-F238E27FC236}">
                <a16:creationId xmlns:a16="http://schemas.microsoft.com/office/drawing/2014/main" id="{78265B4F-4330-78DA-324E-56A8FE6B767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DO"/>
          </a:p>
        </p:txBody>
      </p:sp>
      <p:sp>
        <p:nvSpPr>
          <p:cNvPr id="4" name="Date Placeholder 3">
            <a:extLst>
              <a:ext uri="{FF2B5EF4-FFF2-40B4-BE49-F238E27FC236}">
                <a16:creationId xmlns:a16="http://schemas.microsoft.com/office/drawing/2014/main" id="{6545FB32-8111-8137-6548-56A126741348}"/>
              </a:ext>
            </a:extLst>
          </p:cNvPr>
          <p:cNvSpPr>
            <a:spLocks noGrp="1"/>
          </p:cNvSpPr>
          <p:nvPr>
            <p:ph type="dt" sz="half" idx="10"/>
          </p:nvPr>
        </p:nvSpPr>
        <p:spPr/>
        <p:txBody>
          <a:bodyPr/>
          <a:lstStyle/>
          <a:p>
            <a:fld id="{2F3189D3-C35E-44F6-977B-1E82B70233DC}" type="datetimeFigureOut">
              <a:rPr lang="es-DO" smtClean="0"/>
              <a:t>16/2/2024</a:t>
            </a:fld>
            <a:endParaRPr lang="es-DO"/>
          </a:p>
        </p:txBody>
      </p:sp>
      <p:sp>
        <p:nvSpPr>
          <p:cNvPr id="5" name="Footer Placeholder 4">
            <a:extLst>
              <a:ext uri="{FF2B5EF4-FFF2-40B4-BE49-F238E27FC236}">
                <a16:creationId xmlns:a16="http://schemas.microsoft.com/office/drawing/2014/main" id="{3B5342DD-4841-0E65-EDEB-B6B66CDFA649}"/>
              </a:ext>
            </a:extLst>
          </p:cNvPr>
          <p:cNvSpPr>
            <a:spLocks noGrp="1"/>
          </p:cNvSpPr>
          <p:nvPr>
            <p:ph type="ftr" sz="quarter" idx="11"/>
          </p:nvPr>
        </p:nvSpPr>
        <p:spPr/>
        <p:txBody>
          <a:bodyPr/>
          <a:lstStyle/>
          <a:p>
            <a:endParaRPr lang="es-DO"/>
          </a:p>
        </p:txBody>
      </p:sp>
      <p:sp>
        <p:nvSpPr>
          <p:cNvPr id="6" name="Slide Number Placeholder 5">
            <a:extLst>
              <a:ext uri="{FF2B5EF4-FFF2-40B4-BE49-F238E27FC236}">
                <a16:creationId xmlns:a16="http://schemas.microsoft.com/office/drawing/2014/main" id="{C31610EB-D912-F098-94CB-BBB595991522}"/>
              </a:ext>
            </a:extLst>
          </p:cNvPr>
          <p:cNvSpPr>
            <a:spLocks noGrp="1"/>
          </p:cNvSpPr>
          <p:nvPr>
            <p:ph type="sldNum" sz="quarter" idx="12"/>
          </p:nvPr>
        </p:nvSpPr>
        <p:spPr/>
        <p:txBody>
          <a:bodyPr/>
          <a:lstStyle/>
          <a:p>
            <a:fld id="{DFE7F638-9FE4-408A-82F0-94430A17833C}" type="slidenum">
              <a:rPr lang="es-DO" smtClean="0"/>
              <a:t>‹#›</a:t>
            </a:fld>
            <a:endParaRPr lang="es-DO"/>
          </a:p>
        </p:txBody>
      </p:sp>
    </p:spTree>
    <p:extLst>
      <p:ext uri="{BB962C8B-B14F-4D97-AF65-F5344CB8AC3E}">
        <p14:creationId xmlns:p14="http://schemas.microsoft.com/office/powerpoint/2010/main" val="3601931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E38C4-AB52-CDC9-F01F-48088D7C51F2}"/>
              </a:ext>
            </a:extLst>
          </p:cNvPr>
          <p:cNvSpPr>
            <a:spLocks noGrp="1"/>
          </p:cNvSpPr>
          <p:nvPr>
            <p:ph type="title"/>
          </p:nvPr>
        </p:nvSpPr>
        <p:spPr/>
        <p:txBody>
          <a:bodyPr/>
          <a:lstStyle/>
          <a:p>
            <a:r>
              <a:rPr lang="en-US"/>
              <a:t>Click to edit Master title style</a:t>
            </a:r>
            <a:endParaRPr lang="es-DO"/>
          </a:p>
        </p:txBody>
      </p:sp>
      <p:sp>
        <p:nvSpPr>
          <p:cNvPr id="3" name="Content Placeholder 2">
            <a:extLst>
              <a:ext uri="{FF2B5EF4-FFF2-40B4-BE49-F238E27FC236}">
                <a16:creationId xmlns:a16="http://schemas.microsoft.com/office/drawing/2014/main" id="{B376869B-B0E6-8995-5C75-96720E14AA6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DO"/>
          </a:p>
        </p:txBody>
      </p:sp>
      <p:sp>
        <p:nvSpPr>
          <p:cNvPr id="4" name="Date Placeholder 3">
            <a:extLst>
              <a:ext uri="{FF2B5EF4-FFF2-40B4-BE49-F238E27FC236}">
                <a16:creationId xmlns:a16="http://schemas.microsoft.com/office/drawing/2014/main" id="{2F9D28C8-DFF6-07B4-3DB5-CDB5E71665E6}"/>
              </a:ext>
            </a:extLst>
          </p:cNvPr>
          <p:cNvSpPr>
            <a:spLocks noGrp="1"/>
          </p:cNvSpPr>
          <p:nvPr>
            <p:ph type="dt" sz="half" idx="10"/>
          </p:nvPr>
        </p:nvSpPr>
        <p:spPr/>
        <p:txBody>
          <a:bodyPr/>
          <a:lstStyle/>
          <a:p>
            <a:fld id="{2F3189D3-C35E-44F6-977B-1E82B70233DC}" type="datetimeFigureOut">
              <a:rPr lang="es-DO" smtClean="0"/>
              <a:t>16/2/2024</a:t>
            </a:fld>
            <a:endParaRPr lang="es-DO"/>
          </a:p>
        </p:txBody>
      </p:sp>
      <p:sp>
        <p:nvSpPr>
          <p:cNvPr id="5" name="Footer Placeholder 4">
            <a:extLst>
              <a:ext uri="{FF2B5EF4-FFF2-40B4-BE49-F238E27FC236}">
                <a16:creationId xmlns:a16="http://schemas.microsoft.com/office/drawing/2014/main" id="{D80AA126-51DB-D4AA-9F06-96D3959A050A}"/>
              </a:ext>
            </a:extLst>
          </p:cNvPr>
          <p:cNvSpPr>
            <a:spLocks noGrp="1"/>
          </p:cNvSpPr>
          <p:nvPr>
            <p:ph type="ftr" sz="quarter" idx="11"/>
          </p:nvPr>
        </p:nvSpPr>
        <p:spPr/>
        <p:txBody>
          <a:bodyPr/>
          <a:lstStyle/>
          <a:p>
            <a:endParaRPr lang="es-DO"/>
          </a:p>
        </p:txBody>
      </p:sp>
      <p:sp>
        <p:nvSpPr>
          <p:cNvPr id="6" name="Slide Number Placeholder 5">
            <a:extLst>
              <a:ext uri="{FF2B5EF4-FFF2-40B4-BE49-F238E27FC236}">
                <a16:creationId xmlns:a16="http://schemas.microsoft.com/office/drawing/2014/main" id="{6A29E819-16D7-6C73-596E-39D3A2A2A423}"/>
              </a:ext>
            </a:extLst>
          </p:cNvPr>
          <p:cNvSpPr>
            <a:spLocks noGrp="1"/>
          </p:cNvSpPr>
          <p:nvPr>
            <p:ph type="sldNum" sz="quarter" idx="12"/>
          </p:nvPr>
        </p:nvSpPr>
        <p:spPr/>
        <p:txBody>
          <a:bodyPr/>
          <a:lstStyle/>
          <a:p>
            <a:fld id="{DFE7F638-9FE4-408A-82F0-94430A17833C}" type="slidenum">
              <a:rPr lang="es-DO" smtClean="0"/>
              <a:t>‹#›</a:t>
            </a:fld>
            <a:endParaRPr lang="es-DO"/>
          </a:p>
        </p:txBody>
      </p:sp>
    </p:spTree>
    <p:extLst>
      <p:ext uri="{BB962C8B-B14F-4D97-AF65-F5344CB8AC3E}">
        <p14:creationId xmlns:p14="http://schemas.microsoft.com/office/powerpoint/2010/main" val="2781182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024D2-EB74-7C24-2D94-C16BFD5B739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s-DO"/>
          </a:p>
        </p:txBody>
      </p:sp>
      <p:sp>
        <p:nvSpPr>
          <p:cNvPr id="3" name="Text Placeholder 2">
            <a:extLst>
              <a:ext uri="{FF2B5EF4-FFF2-40B4-BE49-F238E27FC236}">
                <a16:creationId xmlns:a16="http://schemas.microsoft.com/office/drawing/2014/main" id="{D94E8BB7-7DFA-EA82-F594-1532DEC299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A66239D-625E-3ACB-273A-C344EE5D0BBF}"/>
              </a:ext>
            </a:extLst>
          </p:cNvPr>
          <p:cNvSpPr>
            <a:spLocks noGrp="1"/>
          </p:cNvSpPr>
          <p:nvPr>
            <p:ph type="dt" sz="half" idx="10"/>
          </p:nvPr>
        </p:nvSpPr>
        <p:spPr/>
        <p:txBody>
          <a:bodyPr/>
          <a:lstStyle/>
          <a:p>
            <a:fld id="{2F3189D3-C35E-44F6-977B-1E82B70233DC}" type="datetimeFigureOut">
              <a:rPr lang="es-DO" smtClean="0"/>
              <a:t>16/2/2024</a:t>
            </a:fld>
            <a:endParaRPr lang="es-DO"/>
          </a:p>
        </p:txBody>
      </p:sp>
      <p:sp>
        <p:nvSpPr>
          <p:cNvPr id="5" name="Footer Placeholder 4">
            <a:extLst>
              <a:ext uri="{FF2B5EF4-FFF2-40B4-BE49-F238E27FC236}">
                <a16:creationId xmlns:a16="http://schemas.microsoft.com/office/drawing/2014/main" id="{A601952C-2E90-915A-5970-A2C1A0D144F0}"/>
              </a:ext>
            </a:extLst>
          </p:cNvPr>
          <p:cNvSpPr>
            <a:spLocks noGrp="1"/>
          </p:cNvSpPr>
          <p:nvPr>
            <p:ph type="ftr" sz="quarter" idx="11"/>
          </p:nvPr>
        </p:nvSpPr>
        <p:spPr/>
        <p:txBody>
          <a:bodyPr/>
          <a:lstStyle/>
          <a:p>
            <a:endParaRPr lang="es-DO"/>
          </a:p>
        </p:txBody>
      </p:sp>
      <p:sp>
        <p:nvSpPr>
          <p:cNvPr id="6" name="Slide Number Placeholder 5">
            <a:extLst>
              <a:ext uri="{FF2B5EF4-FFF2-40B4-BE49-F238E27FC236}">
                <a16:creationId xmlns:a16="http://schemas.microsoft.com/office/drawing/2014/main" id="{6FFC3573-8554-4841-B8A1-021C3F8FC3AB}"/>
              </a:ext>
            </a:extLst>
          </p:cNvPr>
          <p:cNvSpPr>
            <a:spLocks noGrp="1"/>
          </p:cNvSpPr>
          <p:nvPr>
            <p:ph type="sldNum" sz="quarter" idx="12"/>
          </p:nvPr>
        </p:nvSpPr>
        <p:spPr/>
        <p:txBody>
          <a:bodyPr/>
          <a:lstStyle/>
          <a:p>
            <a:fld id="{DFE7F638-9FE4-408A-82F0-94430A17833C}" type="slidenum">
              <a:rPr lang="es-DO" smtClean="0"/>
              <a:t>‹#›</a:t>
            </a:fld>
            <a:endParaRPr lang="es-DO"/>
          </a:p>
        </p:txBody>
      </p:sp>
    </p:spTree>
    <p:extLst>
      <p:ext uri="{BB962C8B-B14F-4D97-AF65-F5344CB8AC3E}">
        <p14:creationId xmlns:p14="http://schemas.microsoft.com/office/powerpoint/2010/main" val="54095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A41AA-0D1E-DA04-E292-0ECAD37831EB}"/>
              </a:ext>
            </a:extLst>
          </p:cNvPr>
          <p:cNvSpPr>
            <a:spLocks noGrp="1"/>
          </p:cNvSpPr>
          <p:nvPr>
            <p:ph type="title"/>
          </p:nvPr>
        </p:nvSpPr>
        <p:spPr/>
        <p:txBody>
          <a:bodyPr/>
          <a:lstStyle/>
          <a:p>
            <a:r>
              <a:rPr lang="en-US"/>
              <a:t>Click to edit Master title style</a:t>
            </a:r>
            <a:endParaRPr lang="es-DO"/>
          </a:p>
        </p:txBody>
      </p:sp>
      <p:sp>
        <p:nvSpPr>
          <p:cNvPr id="3" name="Content Placeholder 2">
            <a:extLst>
              <a:ext uri="{FF2B5EF4-FFF2-40B4-BE49-F238E27FC236}">
                <a16:creationId xmlns:a16="http://schemas.microsoft.com/office/drawing/2014/main" id="{3A339793-B071-1829-12A8-58FAC617A73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DO"/>
          </a:p>
        </p:txBody>
      </p:sp>
      <p:sp>
        <p:nvSpPr>
          <p:cNvPr id="4" name="Content Placeholder 3">
            <a:extLst>
              <a:ext uri="{FF2B5EF4-FFF2-40B4-BE49-F238E27FC236}">
                <a16:creationId xmlns:a16="http://schemas.microsoft.com/office/drawing/2014/main" id="{49CC9B0E-7097-FAB7-6999-83F4B09E2BD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DO"/>
          </a:p>
        </p:txBody>
      </p:sp>
      <p:sp>
        <p:nvSpPr>
          <p:cNvPr id="5" name="Date Placeholder 4">
            <a:extLst>
              <a:ext uri="{FF2B5EF4-FFF2-40B4-BE49-F238E27FC236}">
                <a16:creationId xmlns:a16="http://schemas.microsoft.com/office/drawing/2014/main" id="{08C82D76-B217-F218-DAA0-F453D975F30D}"/>
              </a:ext>
            </a:extLst>
          </p:cNvPr>
          <p:cNvSpPr>
            <a:spLocks noGrp="1"/>
          </p:cNvSpPr>
          <p:nvPr>
            <p:ph type="dt" sz="half" idx="10"/>
          </p:nvPr>
        </p:nvSpPr>
        <p:spPr/>
        <p:txBody>
          <a:bodyPr/>
          <a:lstStyle/>
          <a:p>
            <a:fld id="{2F3189D3-C35E-44F6-977B-1E82B70233DC}" type="datetimeFigureOut">
              <a:rPr lang="es-DO" smtClean="0"/>
              <a:t>16/2/2024</a:t>
            </a:fld>
            <a:endParaRPr lang="es-DO"/>
          </a:p>
        </p:txBody>
      </p:sp>
      <p:sp>
        <p:nvSpPr>
          <p:cNvPr id="6" name="Footer Placeholder 5">
            <a:extLst>
              <a:ext uri="{FF2B5EF4-FFF2-40B4-BE49-F238E27FC236}">
                <a16:creationId xmlns:a16="http://schemas.microsoft.com/office/drawing/2014/main" id="{0C5744F0-D987-C8A7-16D2-5B7F585CF715}"/>
              </a:ext>
            </a:extLst>
          </p:cNvPr>
          <p:cNvSpPr>
            <a:spLocks noGrp="1"/>
          </p:cNvSpPr>
          <p:nvPr>
            <p:ph type="ftr" sz="quarter" idx="11"/>
          </p:nvPr>
        </p:nvSpPr>
        <p:spPr/>
        <p:txBody>
          <a:bodyPr/>
          <a:lstStyle/>
          <a:p>
            <a:endParaRPr lang="es-DO"/>
          </a:p>
        </p:txBody>
      </p:sp>
      <p:sp>
        <p:nvSpPr>
          <p:cNvPr id="7" name="Slide Number Placeholder 6">
            <a:extLst>
              <a:ext uri="{FF2B5EF4-FFF2-40B4-BE49-F238E27FC236}">
                <a16:creationId xmlns:a16="http://schemas.microsoft.com/office/drawing/2014/main" id="{0D4A1FA8-18C5-4D43-5669-3DD737FB10A5}"/>
              </a:ext>
            </a:extLst>
          </p:cNvPr>
          <p:cNvSpPr>
            <a:spLocks noGrp="1"/>
          </p:cNvSpPr>
          <p:nvPr>
            <p:ph type="sldNum" sz="quarter" idx="12"/>
          </p:nvPr>
        </p:nvSpPr>
        <p:spPr/>
        <p:txBody>
          <a:bodyPr/>
          <a:lstStyle/>
          <a:p>
            <a:fld id="{DFE7F638-9FE4-408A-82F0-94430A17833C}" type="slidenum">
              <a:rPr lang="es-DO" smtClean="0"/>
              <a:t>‹#›</a:t>
            </a:fld>
            <a:endParaRPr lang="es-DO"/>
          </a:p>
        </p:txBody>
      </p:sp>
    </p:spTree>
    <p:extLst>
      <p:ext uri="{BB962C8B-B14F-4D97-AF65-F5344CB8AC3E}">
        <p14:creationId xmlns:p14="http://schemas.microsoft.com/office/powerpoint/2010/main" val="3121096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89BA-DE0F-583C-521C-3797CB5AA9B5}"/>
              </a:ext>
            </a:extLst>
          </p:cNvPr>
          <p:cNvSpPr>
            <a:spLocks noGrp="1"/>
          </p:cNvSpPr>
          <p:nvPr>
            <p:ph type="title"/>
          </p:nvPr>
        </p:nvSpPr>
        <p:spPr>
          <a:xfrm>
            <a:off x="839788" y="365125"/>
            <a:ext cx="10515600" cy="1325563"/>
          </a:xfrm>
        </p:spPr>
        <p:txBody>
          <a:bodyPr/>
          <a:lstStyle/>
          <a:p>
            <a:r>
              <a:rPr lang="en-US"/>
              <a:t>Click to edit Master title style</a:t>
            </a:r>
            <a:endParaRPr lang="es-DO"/>
          </a:p>
        </p:txBody>
      </p:sp>
      <p:sp>
        <p:nvSpPr>
          <p:cNvPr id="3" name="Text Placeholder 2">
            <a:extLst>
              <a:ext uri="{FF2B5EF4-FFF2-40B4-BE49-F238E27FC236}">
                <a16:creationId xmlns:a16="http://schemas.microsoft.com/office/drawing/2014/main" id="{BA0E3EEF-B976-4045-F930-CDA6AA80E49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F00B761-1A2B-11A4-D787-E28523D1546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DO"/>
          </a:p>
        </p:txBody>
      </p:sp>
      <p:sp>
        <p:nvSpPr>
          <p:cNvPr id="5" name="Text Placeholder 4">
            <a:extLst>
              <a:ext uri="{FF2B5EF4-FFF2-40B4-BE49-F238E27FC236}">
                <a16:creationId xmlns:a16="http://schemas.microsoft.com/office/drawing/2014/main" id="{8207F3C3-BDEE-618A-4BAB-41E6C9EA5C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5B78700-0238-8F9E-7460-BAA698F7BC2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DO"/>
          </a:p>
        </p:txBody>
      </p:sp>
      <p:sp>
        <p:nvSpPr>
          <p:cNvPr id="7" name="Date Placeholder 6">
            <a:extLst>
              <a:ext uri="{FF2B5EF4-FFF2-40B4-BE49-F238E27FC236}">
                <a16:creationId xmlns:a16="http://schemas.microsoft.com/office/drawing/2014/main" id="{01672477-4C4D-BEA6-8770-A390B124A972}"/>
              </a:ext>
            </a:extLst>
          </p:cNvPr>
          <p:cNvSpPr>
            <a:spLocks noGrp="1"/>
          </p:cNvSpPr>
          <p:nvPr>
            <p:ph type="dt" sz="half" idx="10"/>
          </p:nvPr>
        </p:nvSpPr>
        <p:spPr/>
        <p:txBody>
          <a:bodyPr/>
          <a:lstStyle/>
          <a:p>
            <a:fld id="{2F3189D3-C35E-44F6-977B-1E82B70233DC}" type="datetimeFigureOut">
              <a:rPr lang="es-DO" smtClean="0"/>
              <a:t>16/2/2024</a:t>
            </a:fld>
            <a:endParaRPr lang="es-DO"/>
          </a:p>
        </p:txBody>
      </p:sp>
      <p:sp>
        <p:nvSpPr>
          <p:cNvPr id="8" name="Footer Placeholder 7">
            <a:extLst>
              <a:ext uri="{FF2B5EF4-FFF2-40B4-BE49-F238E27FC236}">
                <a16:creationId xmlns:a16="http://schemas.microsoft.com/office/drawing/2014/main" id="{94AFAFD2-666D-5C23-E5DB-7E4EEB9394B5}"/>
              </a:ext>
            </a:extLst>
          </p:cNvPr>
          <p:cNvSpPr>
            <a:spLocks noGrp="1"/>
          </p:cNvSpPr>
          <p:nvPr>
            <p:ph type="ftr" sz="quarter" idx="11"/>
          </p:nvPr>
        </p:nvSpPr>
        <p:spPr/>
        <p:txBody>
          <a:bodyPr/>
          <a:lstStyle/>
          <a:p>
            <a:endParaRPr lang="es-DO"/>
          </a:p>
        </p:txBody>
      </p:sp>
      <p:sp>
        <p:nvSpPr>
          <p:cNvPr id="9" name="Slide Number Placeholder 8">
            <a:extLst>
              <a:ext uri="{FF2B5EF4-FFF2-40B4-BE49-F238E27FC236}">
                <a16:creationId xmlns:a16="http://schemas.microsoft.com/office/drawing/2014/main" id="{498CFE24-FD4C-4FF9-B43F-4629453C11F2}"/>
              </a:ext>
            </a:extLst>
          </p:cNvPr>
          <p:cNvSpPr>
            <a:spLocks noGrp="1"/>
          </p:cNvSpPr>
          <p:nvPr>
            <p:ph type="sldNum" sz="quarter" idx="12"/>
          </p:nvPr>
        </p:nvSpPr>
        <p:spPr/>
        <p:txBody>
          <a:bodyPr/>
          <a:lstStyle/>
          <a:p>
            <a:fld id="{DFE7F638-9FE4-408A-82F0-94430A17833C}" type="slidenum">
              <a:rPr lang="es-DO" smtClean="0"/>
              <a:t>‹#›</a:t>
            </a:fld>
            <a:endParaRPr lang="es-DO"/>
          </a:p>
        </p:txBody>
      </p:sp>
    </p:spTree>
    <p:extLst>
      <p:ext uri="{BB962C8B-B14F-4D97-AF65-F5344CB8AC3E}">
        <p14:creationId xmlns:p14="http://schemas.microsoft.com/office/powerpoint/2010/main" val="2254929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EF226-97C1-F02C-054F-D550099B8386}"/>
              </a:ext>
            </a:extLst>
          </p:cNvPr>
          <p:cNvSpPr>
            <a:spLocks noGrp="1"/>
          </p:cNvSpPr>
          <p:nvPr>
            <p:ph type="title"/>
          </p:nvPr>
        </p:nvSpPr>
        <p:spPr/>
        <p:txBody>
          <a:bodyPr/>
          <a:lstStyle/>
          <a:p>
            <a:r>
              <a:rPr lang="en-US"/>
              <a:t>Click to edit Master title style</a:t>
            </a:r>
            <a:endParaRPr lang="es-DO"/>
          </a:p>
        </p:txBody>
      </p:sp>
      <p:sp>
        <p:nvSpPr>
          <p:cNvPr id="3" name="Date Placeholder 2">
            <a:extLst>
              <a:ext uri="{FF2B5EF4-FFF2-40B4-BE49-F238E27FC236}">
                <a16:creationId xmlns:a16="http://schemas.microsoft.com/office/drawing/2014/main" id="{C01E25F0-5FF2-DDD1-24A2-CB8CB154CC28}"/>
              </a:ext>
            </a:extLst>
          </p:cNvPr>
          <p:cNvSpPr>
            <a:spLocks noGrp="1"/>
          </p:cNvSpPr>
          <p:nvPr>
            <p:ph type="dt" sz="half" idx="10"/>
          </p:nvPr>
        </p:nvSpPr>
        <p:spPr/>
        <p:txBody>
          <a:bodyPr/>
          <a:lstStyle/>
          <a:p>
            <a:fld id="{2F3189D3-C35E-44F6-977B-1E82B70233DC}" type="datetimeFigureOut">
              <a:rPr lang="es-DO" smtClean="0"/>
              <a:t>16/2/2024</a:t>
            </a:fld>
            <a:endParaRPr lang="es-DO"/>
          </a:p>
        </p:txBody>
      </p:sp>
      <p:sp>
        <p:nvSpPr>
          <p:cNvPr id="4" name="Footer Placeholder 3">
            <a:extLst>
              <a:ext uri="{FF2B5EF4-FFF2-40B4-BE49-F238E27FC236}">
                <a16:creationId xmlns:a16="http://schemas.microsoft.com/office/drawing/2014/main" id="{03626886-D7F4-1D82-1F92-04F51D4C3240}"/>
              </a:ext>
            </a:extLst>
          </p:cNvPr>
          <p:cNvSpPr>
            <a:spLocks noGrp="1"/>
          </p:cNvSpPr>
          <p:nvPr>
            <p:ph type="ftr" sz="quarter" idx="11"/>
          </p:nvPr>
        </p:nvSpPr>
        <p:spPr/>
        <p:txBody>
          <a:bodyPr/>
          <a:lstStyle/>
          <a:p>
            <a:endParaRPr lang="es-DO"/>
          </a:p>
        </p:txBody>
      </p:sp>
      <p:sp>
        <p:nvSpPr>
          <p:cNvPr id="5" name="Slide Number Placeholder 4">
            <a:extLst>
              <a:ext uri="{FF2B5EF4-FFF2-40B4-BE49-F238E27FC236}">
                <a16:creationId xmlns:a16="http://schemas.microsoft.com/office/drawing/2014/main" id="{17CAF015-928D-B631-1807-BFF7754B76F6}"/>
              </a:ext>
            </a:extLst>
          </p:cNvPr>
          <p:cNvSpPr>
            <a:spLocks noGrp="1"/>
          </p:cNvSpPr>
          <p:nvPr>
            <p:ph type="sldNum" sz="quarter" idx="12"/>
          </p:nvPr>
        </p:nvSpPr>
        <p:spPr/>
        <p:txBody>
          <a:bodyPr/>
          <a:lstStyle/>
          <a:p>
            <a:fld id="{DFE7F638-9FE4-408A-82F0-94430A17833C}" type="slidenum">
              <a:rPr lang="es-DO" smtClean="0"/>
              <a:t>‹#›</a:t>
            </a:fld>
            <a:endParaRPr lang="es-DO"/>
          </a:p>
        </p:txBody>
      </p:sp>
    </p:spTree>
    <p:extLst>
      <p:ext uri="{BB962C8B-B14F-4D97-AF65-F5344CB8AC3E}">
        <p14:creationId xmlns:p14="http://schemas.microsoft.com/office/powerpoint/2010/main" val="913999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5160D4D-A80C-CD22-1B47-C09114C110A0}"/>
              </a:ext>
            </a:extLst>
          </p:cNvPr>
          <p:cNvSpPr>
            <a:spLocks noGrp="1"/>
          </p:cNvSpPr>
          <p:nvPr>
            <p:ph type="dt" sz="half" idx="10"/>
          </p:nvPr>
        </p:nvSpPr>
        <p:spPr/>
        <p:txBody>
          <a:bodyPr/>
          <a:lstStyle/>
          <a:p>
            <a:fld id="{2F3189D3-C35E-44F6-977B-1E82B70233DC}" type="datetimeFigureOut">
              <a:rPr lang="es-DO" smtClean="0"/>
              <a:t>16/2/2024</a:t>
            </a:fld>
            <a:endParaRPr lang="es-DO"/>
          </a:p>
        </p:txBody>
      </p:sp>
      <p:sp>
        <p:nvSpPr>
          <p:cNvPr id="3" name="Footer Placeholder 2">
            <a:extLst>
              <a:ext uri="{FF2B5EF4-FFF2-40B4-BE49-F238E27FC236}">
                <a16:creationId xmlns:a16="http://schemas.microsoft.com/office/drawing/2014/main" id="{828F59B7-26CC-DD51-D762-CB0C5C118A1F}"/>
              </a:ext>
            </a:extLst>
          </p:cNvPr>
          <p:cNvSpPr>
            <a:spLocks noGrp="1"/>
          </p:cNvSpPr>
          <p:nvPr>
            <p:ph type="ftr" sz="quarter" idx="11"/>
          </p:nvPr>
        </p:nvSpPr>
        <p:spPr/>
        <p:txBody>
          <a:bodyPr/>
          <a:lstStyle/>
          <a:p>
            <a:endParaRPr lang="es-DO"/>
          </a:p>
        </p:txBody>
      </p:sp>
      <p:sp>
        <p:nvSpPr>
          <p:cNvPr id="4" name="Slide Number Placeholder 3">
            <a:extLst>
              <a:ext uri="{FF2B5EF4-FFF2-40B4-BE49-F238E27FC236}">
                <a16:creationId xmlns:a16="http://schemas.microsoft.com/office/drawing/2014/main" id="{B943F10E-5434-2CAD-B262-41E42F906CD4}"/>
              </a:ext>
            </a:extLst>
          </p:cNvPr>
          <p:cNvSpPr>
            <a:spLocks noGrp="1"/>
          </p:cNvSpPr>
          <p:nvPr>
            <p:ph type="sldNum" sz="quarter" idx="12"/>
          </p:nvPr>
        </p:nvSpPr>
        <p:spPr/>
        <p:txBody>
          <a:bodyPr/>
          <a:lstStyle/>
          <a:p>
            <a:fld id="{DFE7F638-9FE4-408A-82F0-94430A17833C}" type="slidenum">
              <a:rPr lang="es-DO" smtClean="0"/>
              <a:t>‹#›</a:t>
            </a:fld>
            <a:endParaRPr lang="es-DO"/>
          </a:p>
        </p:txBody>
      </p:sp>
    </p:spTree>
    <p:extLst>
      <p:ext uri="{BB962C8B-B14F-4D97-AF65-F5344CB8AC3E}">
        <p14:creationId xmlns:p14="http://schemas.microsoft.com/office/powerpoint/2010/main" val="492855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09317-B4CD-5A42-C968-362AAF5252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s-DO"/>
          </a:p>
        </p:txBody>
      </p:sp>
      <p:sp>
        <p:nvSpPr>
          <p:cNvPr id="3" name="Content Placeholder 2">
            <a:extLst>
              <a:ext uri="{FF2B5EF4-FFF2-40B4-BE49-F238E27FC236}">
                <a16:creationId xmlns:a16="http://schemas.microsoft.com/office/drawing/2014/main" id="{637A7BBD-5B60-9AF4-42D6-A8FD3DE9D9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DO"/>
          </a:p>
        </p:txBody>
      </p:sp>
      <p:sp>
        <p:nvSpPr>
          <p:cNvPr id="4" name="Text Placeholder 3">
            <a:extLst>
              <a:ext uri="{FF2B5EF4-FFF2-40B4-BE49-F238E27FC236}">
                <a16:creationId xmlns:a16="http://schemas.microsoft.com/office/drawing/2014/main" id="{1E487B87-D267-7655-76DB-5204B9918A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E34B576-DCEE-60ED-0DA1-5131EAF7983C}"/>
              </a:ext>
            </a:extLst>
          </p:cNvPr>
          <p:cNvSpPr>
            <a:spLocks noGrp="1"/>
          </p:cNvSpPr>
          <p:nvPr>
            <p:ph type="dt" sz="half" idx="10"/>
          </p:nvPr>
        </p:nvSpPr>
        <p:spPr/>
        <p:txBody>
          <a:bodyPr/>
          <a:lstStyle/>
          <a:p>
            <a:fld id="{2F3189D3-C35E-44F6-977B-1E82B70233DC}" type="datetimeFigureOut">
              <a:rPr lang="es-DO" smtClean="0"/>
              <a:t>16/2/2024</a:t>
            </a:fld>
            <a:endParaRPr lang="es-DO"/>
          </a:p>
        </p:txBody>
      </p:sp>
      <p:sp>
        <p:nvSpPr>
          <p:cNvPr id="6" name="Footer Placeholder 5">
            <a:extLst>
              <a:ext uri="{FF2B5EF4-FFF2-40B4-BE49-F238E27FC236}">
                <a16:creationId xmlns:a16="http://schemas.microsoft.com/office/drawing/2014/main" id="{B6D8BEFF-F2F4-084E-C2D5-7AC1837099B3}"/>
              </a:ext>
            </a:extLst>
          </p:cNvPr>
          <p:cNvSpPr>
            <a:spLocks noGrp="1"/>
          </p:cNvSpPr>
          <p:nvPr>
            <p:ph type="ftr" sz="quarter" idx="11"/>
          </p:nvPr>
        </p:nvSpPr>
        <p:spPr/>
        <p:txBody>
          <a:bodyPr/>
          <a:lstStyle/>
          <a:p>
            <a:endParaRPr lang="es-DO"/>
          </a:p>
        </p:txBody>
      </p:sp>
      <p:sp>
        <p:nvSpPr>
          <p:cNvPr id="7" name="Slide Number Placeholder 6">
            <a:extLst>
              <a:ext uri="{FF2B5EF4-FFF2-40B4-BE49-F238E27FC236}">
                <a16:creationId xmlns:a16="http://schemas.microsoft.com/office/drawing/2014/main" id="{60242EA5-8122-CAE9-DF58-EADE93560EFC}"/>
              </a:ext>
            </a:extLst>
          </p:cNvPr>
          <p:cNvSpPr>
            <a:spLocks noGrp="1"/>
          </p:cNvSpPr>
          <p:nvPr>
            <p:ph type="sldNum" sz="quarter" idx="12"/>
          </p:nvPr>
        </p:nvSpPr>
        <p:spPr/>
        <p:txBody>
          <a:bodyPr/>
          <a:lstStyle/>
          <a:p>
            <a:fld id="{DFE7F638-9FE4-408A-82F0-94430A17833C}" type="slidenum">
              <a:rPr lang="es-DO" smtClean="0"/>
              <a:t>‹#›</a:t>
            </a:fld>
            <a:endParaRPr lang="es-DO"/>
          </a:p>
        </p:txBody>
      </p:sp>
    </p:spTree>
    <p:extLst>
      <p:ext uri="{BB962C8B-B14F-4D97-AF65-F5344CB8AC3E}">
        <p14:creationId xmlns:p14="http://schemas.microsoft.com/office/powerpoint/2010/main" val="2611396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88EE8-6857-BD7E-E773-E1A936B5C0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s-DO"/>
          </a:p>
        </p:txBody>
      </p:sp>
      <p:sp>
        <p:nvSpPr>
          <p:cNvPr id="3" name="Picture Placeholder 2">
            <a:extLst>
              <a:ext uri="{FF2B5EF4-FFF2-40B4-BE49-F238E27FC236}">
                <a16:creationId xmlns:a16="http://schemas.microsoft.com/office/drawing/2014/main" id="{20544FB2-83F7-DEB3-4C15-3D55CDD665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Text Placeholder 3">
            <a:extLst>
              <a:ext uri="{FF2B5EF4-FFF2-40B4-BE49-F238E27FC236}">
                <a16:creationId xmlns:a16="http://schemas.microsoft.com/office/drawing/2014/main" id="{B5E92D8D-20F7-877D-6E24-7DC3FCFC22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8CE7A57-E3E2-2169-6549-211F580F0721}"/>
              </a:ext>
            </a:extLst>
          </p:cNvPr>
          <p:cNvSpPr>
            <a:spLocks noGrp="1"/>
          </p:cNvSpPr>
          <p:nvPr>
            <p:ph type="dt" sz="half" idx="10"/>
          </p:nvPr>
        </p:nvSpPr>
        <p:spPr/>
        <p:txBody>
          <a:bodyPr/>
          <a:lstStyle/>
          <a:p>
            <a:fld id="{2F3189D3-C35E-44F6-977B-1E82B70233DC}" type="datetimeFigureOut">
              <a:rPr lang="es-DO" smtClean="0"/>
              <a:t>16/2/2024</a:t>
            </a:fld>
            <a:endParaRPr lang="es-DO"/>
          </a:p>
        </p:txBody>
      </p:sp>
      <p:sp>
        <p:nvSpPr>
          <p:cNvPr id="6" name="Footer Placeholder 5">
            <a:extLst>
              <a:ext uri="{FF2B5EF4-FFF2-40B4-BE49-F238E27FC236}">
                <a16:creationId xmlns:a16="http://schemas.microsoft.com/office/drawing/2014/main" id="{D7CB75E7-737A-1CB1-C1D9-64EDC6F7A96B}"/>
              </a:ext>
            </a:extLst>
          </p:cNvPr>
          <p:cNvSpPr>
            <a:spLocks noGrp="1"/>
          </p:cNvSpPr>
          <p:nvPr>
            <p:ph type="ftr" sz="quarter" idx="11"/>
          </p:nvPr>
        </p:nvSpPr>
        <p:spPr/>
        <p:txBody>
          <a:bodyPr/>
          <a:lstStyle/>
          <a:p>
            <a:endParaRPr lang="es-DO"/>
          </a:p>
        </p:txBody>
      </p:sp>
      <p:sp>
        <p:nvSpPr>
          <p:cNvPr id="7" name="Slide Number Placeholder 6">
            <a:extLst>
              <a:ext uri="{FF2B5EF4-FFF2-40B4-BE49-F238E27FC236}">
                <a16:creationId xmlns:a16="http://schemas.microsoft.com/office/drawing/2014/main" id="{D3A97E87-D10E-AABB-79EC-F3FB0E3B7D14}"/>
              </a:ext>
            </a:extLst>
          </p:cNvPr>
          <p:cNvSpPr>
            <a:spLocks noGrp="1"/>
          </p:cNvSpPr>
          <p:nvPr>
            <p:ph type="sldNum" sz="quarter" idx="12"/>
          </p:nvPr>
        </p:nvSpPr>
        <p:spPr/>
        <p:txBody>
          <a:bodyPr/>
          <a:lstStyle/>
          <a:p>
            <a:fld id="{DFE7F638-9FE4-408A-82F0-94430A17833C}" type="slidenum">
              <a:rPr lang="es-DO" smtClean="0"/>
              <a:t>‹#›</a:t>
            </a:fld>
            <a:endParaRPr lang="es-DO"/>
          </a:p>
        </p:txBody>
      </p:sp>
    </p:spTree>
    <p:extLst>
      <p:ext uri="{BB962C8B-B14F-4D97-AF65-F5344CB8AC3E}">
        <p14:creationId xmlns:p14="http://schemas.microsoft.com/office/powerpoint/2010/main" val="3515550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A091F90-721C-74F8-FC3C-0DC43EB6529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s-DO"/>
          </a:p>
        </p:txBody>
      </p:sp>
      <p:sp>
        <p:nvSpPr>
          <p:cNvPr id="3" name="Text Placeholder 2">
            <a:extLst>
              <a:ext uri="{FF2B5EF4-FFF2-40B4-BE49-F238E27FC236}">
                <a16:creationId xmlns:a16="http://schemas.microsoft.com/office/drawing/2014/main" id="{6F956014-1436-7658-61E6-3624D42EB4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DO"/>
          </a:p>
        </p:txBody>
      </p:sp>
      <p:sp>
        <p:nvSpPr>
          <p:cNvPr id="4" name="Date Placeholder 3">
            <a:extLst>
              <a:ext uri="{FF2B5EF4-FFF2-40B4-BE49-F238E27FC236}">
                <a16:creationId xmlns:a16="http://schemas.microsoft.com/office/drawing/2014/main" id="{AFAD5ACA-EF3E-D786-4F0C-9CB409AF21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3189D3-C35E-44F6-977B-1E82B70233DC}" type="datetimeFigureOut">
              <a:rPr lang="es-DO" smtClean="0"/>
              <a:t>16/2/2024</a:t>
            </a:fld>
            <a:endParaRPr lang="es-DO"/>
          </a:p>
        </p:txBody>
      </p:sp>
      <p:sp>
        <p:nvSpPr>
          <p:cNvPr id="5" name="Footer Placeholder 4">
            <a:extLst>
              <a:ext uri="{FF2B5EF4-FFF2-40B4-BE49-F238E27FC236}">
                <a16:creationId xmlns:a16="http://schemas.microsoft.com/office/drawing/2014/main" id="{A31CDF37-D24E-2A13-5772-98D5E2262E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DO"/>
          </a:p>
        </p:txBody>
      </p:sp>
      <p:sp>
        <p:nvSpPr>
          <p:cNvPr id="6" name="Slide Number Placeholder 5">
            <a:extLst>
              <a:ext uri="{FF2B5EF4-FFF2-40B4-BE49-F238E27FC236}">
                <a16:creationId xmlns:a16="http://schemas.microsoft.com/office/drawing/2014/main" id="{2A620DE5-9D23-597B-CAA2-BA82230F4D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E7F638-9FE4-408A-82F0-94430A17833C}" type="slidenum">
              <a:rPr lang="es-DO" smtClean="0"/>
              <a:t>‹#›</a:t>
            </a:fld>
            <a:endParaRPr lang="es-DO"/>
          </a:p>
        </p:txBody>
      </p:sp>
    </p:spTree>
    <p:extLst>
      <p:ext uri="{BB962C8B-B14F-4D97-AF65-F5344CB8AC3E}">
        <p14:creationId xmlns:p14="http://schemas.microsoft.com/office/powerpoint/2010/main" val="18751050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emf"/><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64">
            <a:extLst>
              <a:ext uri="{FF2B5EF4-FFF2-40B4-BE49-F238E27FC236}">
                <a16:creationId xmlns:a16="http://schemas.microsoft.com/office/drawing/2014/main" id="{A6DD27B5-BBFC-1AF0-5DC6-EB0A462A1D74}"/>
              </a:ext>
            </a:extLst>
          </p:cNvPr>
          <p:cNvGrpSpPr>
            <a:grpSpLocks/>
          </p:cNvGrpSpPr>
          <p:nvPr/>
        </p:nvGrpSpPr>
        <p:grpSpPr bwMode="auto">
          <a:xfrm>
            <a:off x="-722423" y="33912"/>
            <a:ext cx="6733199" cy="6945529"/>
            <a:chOff x="-995" y="950"/>
            <a:chExt cx="9340" cy="15156"/>
          </a:xfrm>
        </p:grpSpPr>
        <p:grpSp>
          <p:nvGrpSpPr>
            <p:cNvPr id="4" name="Group 3">
              <a:extLst>
                <a:ext uri="{FF2B5EF4-FFF2-40B4-BE49-F238E27FC236}">
                  <a16:creationId xmlns:a16="http://schemas.microsoft.com/office/drawing/2014/main" id="{FCD5CFDE-65F1-65F3-D523-28700B0247D3}"/>
                </a:ext>
              </a:extLst>
            </p:cNvPr>
            <p:cNvGrpSpPr>
              <a:grpSpLocks/>
            </p:cNvGrpSpPr>
            <p:nvPr/>
          </p:nvGrpSpPr>
          <p:grpSpPr bwMode="auto">
            <a:xfrm>
              <a:off x="-995" y="8358"/>
              <a:ext cx="9340" cy="7748"/>
              <a:chOff x="-995" y="8358"/>
              <a:chExt cx="9340" cy="7748"/>
            </a:xfrm>
          </p:grpSpPr>
          <p:sp>
            <p:nvSpPr>
              <p:cNvPr id="14" name="Freeform 98">
                <a:extLst>
                  <a:ext uri="{FF2B5EF4-FFF2-40B4-BE49-F238E27FC236}">
                    <a16:creationId xmlns:a16="http://schemas.microsoft.com/office/drawing/2014/main" id="{9ABAB810-9A71-7C1E-30C9-C8B275E4D6E5}"/>
                  </a:ext>
                </a:extLst>
              </p:cNvPr>
              <p:cNvSpPr>
                <a:spLocks/>
              </p:cNvSpPr>
              <p:nvPr/>
            </p:nvSpPr>
            <p:spPr bwMode="auto">
              <a:xfrm>
                <a:off x="-995" y="8358"/>
                <a:ext cx="9340" cy="7748"/>
              </a:xfrm>
              <a:custGeom>
                <a:avLst/>
                <a:gdLst>
                  <a:gd name="T0" fmla="*/ 5665 w 8941"/>
                  <a:gd name="T1" fmla="+- 0 5060 5060"/>
                  <a:gd name="T2" fmla="*/ 5060 h 10780"/>
                  <a:gd name="T3" fmla="*/ 0 w 8941"/>
                  <a:gd name="T4" fmla="+- 0 11647 5060"/>
                  <a:gd name="T5" fmla="*/ 11647 h 10780"/>
                  <a:gd name="T6" fmla="*/ 2944 w 8941"/>
                  <a:gd name="T7" fmla="+- 0 15840 5060"/>
                  <a:gd name="T8" fmla="*/ 15840 h 10780"/>
                  <a:gd name="T9" fmla="*/ 8941 w 8941"/>
                  <a:gd name="T10" fmla="+- 0 8869 5060"/>
                  <a:gd name="T11" fmla="*/ 8869 h 10780"/>
                  <a:gd name="T12" fmla="*/ 5665 w 8941"/>
                  <a:gd name="T13" fmla="+- 0 5060 5060"/>
                  <a:gd name="T14" fmla="*/ 5060 h 10780"/>
                </a:gdLst>
                <a:ahLst/>
                <a:cxnLst>
                  <a:cxn ang="0">
                    <a:pos x="T0" y="T2"/>
                  </a:cxn>
                  <a:cxn ang="0">
                    <a:pos x="T3" y="T5"/>
                  </a:cxn>
                  <a:cxn ang="0">
                    <a:pos x="T6" y="T8"/>
                  </a:cxn>
                  <a:cxn ang="0">
                    <a:pos x="T9" y="T11"/>
                  </a:cxn>
                  <a:cxn ang="0">
                    <a:pos x="T12" y="T14"/>
                  </a:cxn>
                </a:cxnLst>
                <a:rect l="0" t="0" r="r" b="b"/>
                <a:pathLst>
                  <a:path w="8941" h="10780">
                    <a:moveTo>
                      <a:pt x="5665" y="0"/>
                    </a:moveTo>
                    <a:lnTo>
                      <a:pt x="0" y="6587"/>
                    </a:lnTo>
                    <a:lnTo>
                      <a:pt x="2944" y="10780"/>
                    </a:lnTo>
                    <a:lnTo>
                      <a:pt x="8941" y="3809"/>
                    </a:lnTo>
                    <a:lnTo>
                      <a:pt x="5665" y="0"/>
                    </a:lnTo>
                    <a:close/>
                  </a:path>
                </a:pathLst>
              </a:custGeom>
              <a:solidFill>
                <a:srgbClr val="D9D9D9"/>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s-DO" dirty="0"/>
              </a:p>
            </p:txBody>
          </p:sp>
        </p:grpSp>
        <p:grpSp>
          <p:nvGrpSpPr>
            <p:cNvPr id="5" name="Group 4">
              <a:extLst>
                <a:ext uri="{FF2B5EF4-FFF2-40B4-BE49-F238E27FC236}">
                  <a16:creationId xmlns:a16="http://schemas.microsoft.com/office/drawing/2014/main" id="{75E3A6A2-2642-150C-5DDB-BAC5AA9D06AA}"/>
                </a:ext>
              </a:extLst>
            </p:cNvPr>
            <p:cNvGrpSpPr>
              <a:grpSpLocks/>
            </p:cNvGrpSpPr>
            <p:nvPr/>
          </p:nvGrpSpPr>
          <p:grpSpPr bwMode="auto">
            <a:xfrm>
              <a:off x="0" y="3687"/>
              <a:ext cx="4921" cy="12080"/>
              <a:chOff x="0" y="3687"/>
              <a:chExt cx="4921" cy="12080"/>
            </a:xfrm>
          </p:grpSpPr>
          <p:sp>
            <p:nvSpPr>
              <p:cNvPr id="13" name="Freeform 100">
                <a:extLst>
                  <a:ext uri="{FF2B5EF4-FFF2-40B4-BE49-F238E27FC236}">
                    <a16:creationId xmlns:a16="http://schemas.microsoft.com/office/drawing/2014/main" id="{AB1DC7A0-5159-960A-280C-546C8A26AAC8}"/>
                  </a:ext>
                </a:extLst>
              </p:cNvPr>
              <p:cNvSpPr>
                <a:spLocks/>
              </p:cNvSpPr>
              <p:nvPr/>
            </p:nvSpPr>
            <p:spPr bwMode="auto">
              <a:xfrm>
                <a:off x="0" y="3687"/>
                <a:ext cx="4921" cy="12080"/>
              </a:xfrm>
              <a:custGeom>
                <a:avLst/>
                <a:gdLst>
                  <a:gd name="T0" fmla="*/ 0 w 6125"/>
                  <a:gd name="T1" fmla="+- 0 4173 4173"/>
                  <a:gd name="T2" fmla="*/ 4173 h 11668"/>
                  <a:gd name="T3" fmla="*/ 0 w 6125"/>
                  <a:gd name="T4" fmla="+- 0 15840 4173"/>
                  <a:gd name="T5" fmla="*/ 15840 h 11668"/>
                  <a:gd name="T6" fmla="*/ 1928 w 6125"/>
                  <a:gd name="T7" fmla="+- 0 15840 4173"/>
                  <a:gd name="T8" fmla="*/ 15840 h 11668"/>
                  <a:gd name="T9" fmla="*/ 6125 w 6125"/>
                  <a:gd name="T10" fmla="+- 0 11097 4173"/>
                  <a:gd name="T11" fmla="*/ 11097 h 11668"/>
                  <a:gd name="T12" fmla="*/ 0 w 6125"/>
                  <a:gd name="T13" fmla="+- 0 4173 4173"/>
                  <a:gd name="T14" fmla="*/ 4173 h 11668"/>
                </a:gdLst>
                <a:ahLst/>
                <a:cxnLst>
                  <a:cxn ang="0">
                    <a:pos x="T0" y="T2"/>
                  </a:cxn>
                  <a:cxn ang="0">
                    <a:pos x="T3" y="T5"/>
                  </a:cxn>
                  <a:cxn ang="0">
                    <a:pos x="T6" y="T8"/>
                  </a:cxn>
                  <a:cxn ang="0">
                    <a:pos x="T9" y="T11"/>
                  </a:cxn>
                  <a:cxn ang="0">
                    <a:pos x="T12" y="T14"/>
                  </a:cxn>
                </a:cxnLst>
                <a:rect l="0" t="0" r="r" b="b"/>
                <a:pathLst>
                  <a:path w="6125" h="11668">
                    <a:moveTo>
                      <a:pt x="0" y="0"/>
                    </a:moveTo>
                    <a:lnTo>
                      <a:pt x="0" y="11667"/>
                    </a:lnTo>
                    <a:lnTo>
                      <a:pt x="1928" y="11667"/>
                    </a:lnTo>
                    <a:lnTo>
                      <a:pt x="6125" y="6924"/>
                    </a:lnTo>
                    <a:lnTo>
                      <a:pt x="0" y="0"/>
                    </a:lnTo>
                    <a:close/>
                  </a:path>
                </a:pathLst>
              </a:custGeom>
              <a:solidFill>
                <a:srgbClr val="001F5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s-DO" dirty="0"/>
              </a:p>
            </p:txBody>
          </p:sp>
        </p:grpSp>
        <p:pic>
          <p:nvPicPr>
            <p:cNvPr id="12" name="Picture 11">
              <a:extLst>
                <a:ext uri="{FF2B5EF4-FFF2-40B4-BE49-F238E27FC236}">
                  <a16:creationId xmlns:a16="http://schemas.microsoft.com/office/drawing/2014/main" id="{13001826-A48F-9753-CE5A-3A39EC7CE59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5" y="950"/>
              <a:ext cx="2080" cy="2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 name="Imagen 8">
            <a:extLst>
              <a:ext uri="{FF2B5EF4-FFF2-40B4-BE49-F238E27FC236}">
                <a16:creationId xmlns:a16="http://schemas.microsoft.com/office/drawing/2014/main" id="{86739BBD-5F11-9E79-A4D1-092BDCB89626}"/>
              </a:ext>
            </a:extLst>
          </p:cNvPr>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4376461" y="54892"/>
            <a:ext cx="1499443" cy="1164374"/>
          </a:xfrm>
          <a:prstGeom prst="rect">
            <a:avLst/>
          </a:prstGeom>
          <a:noFill/>
          <a:ln>
            <a:noFill/>
          </a:ln>
        </p:spPr>
      </p:pic>
      <p:pic>
        <p:nvPicPr>
          <p:cNvPr id="17" name="Picture 3" descr="C:\Users\wb224794\Desktop\Logos\WB_S-WBG-Horizontal-RGB-high.jpg">
            <a:extLst>
              <a:ext uri="{FF2B5EF4-FFF2-40B4-BE49-F238E27FC236}">
                <a16:creationId xmlns:a16="http://schemas.microsoft.com/office/drawing/2014/main" id="{285C6E87-D97C-E572-7B6D-644403232D84}"/>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65818" y="54892"/>
            <a:ext cx="2737717" cy="1164374"/>
          </a:xfrm>
          <a:prstGeom prst="rect">
            <a:avLst/>
          </a:prstGeom>
          <a:noFill/>
          <a:ln>
            <a:noFill/>
          </a:ln>
        </p:spPr>
      </p:pic>
      <p:sp>
        <p:nvSpPr>
          <p:cNvPr id="49" name="Freeform 109">
            <a:extLst>
              <a:ext uri="{FF2B5EF4-FFF2-40B4-BE49-F238E27FC236}">
                <a16:creationId xmlns:a16="http://schemas.microsoft.com/office/drawing/2014/main" id="{DD5B2717-969B-6AE7-4DC0-11BA81EFE518}"/>
              </a:ext>
            </a:extLst>
          </p:cNvPr>
          <p:cNvSpPr>
            <a:spLocks/>
          </p:cNvSpPr>
          <p:nvPr/>
        </p:nvSpPr>
        <p:spPr bwMode="auto">
          <a:xfrm>
            <a:off x="-5129" y="1266719"/>
            <a:ext cx="12197129" cy="0"/>
          </a:xfrm>
          <a:custGeom>
            <a:avLst/>
            <a:gdLst>
              <a:gd name="T0" fmla="+- 0 6086 6086"/>
              <a:gd name="T1" fmla="*/ T0 w 5110"/>
              <a:gd name="T2" fmla="+- 0 11401 11401"/>
              <a:gd name="T3" fmla="*/ 11401 h 20"/>
              <a:gd name="T4" fmla="+- 0 11196 6086"/>
              <a:gd name="T5" fmla="*/ T4 w 5110"/>
              <a:gd name="T6" fmla="+- 0 11421 11401"/>
              <a:gd name="T7" fmla="*/ 11421 h 20"/>
            </a:gdLst>
            <a:ahLst/>
            <a:cxnLst>
              <a:cxn ang="0">
                <a:pos x="T1" y="T3"/>
              </a:cxn>
              <a:cxn ang="0">
                <a:pos x="T5" y="T7"/>
              </a:cxn>
            </a:cxnLst>
            <a:rect l="0" t="0" r="r" b="b"/>
            <a:pathLst>
              <a:path w="5110" h="20">
                <a:moveTo>
                  <a:pt x="0" y="0"/>
                </a:moveTo>
                <a:lnTo>
                  <a:pt x="5110" y="20"/>
                </a:lnTo>
              </a:path>
            </a:pathLst>
          </a:custGeom>
          <a:noFill/>
          <a:ln w="25400">
            <a:solidFill>
              <a:srgbClr val="C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s-DO" dirty="0"/>
          </a:p>
        </p:txBody>
      </p:sp>
      <p:sp>
        <p:nvSpPr>
          <p:cNvPr id="57" name="TextBox 56">
            <a:extLst>
              <a:ext uri="{FF2B5EF4-FFF2-40B4-BE49-F238E27FC236}">
                <a16:creationId xmlns:a16="http://schemas.microsoft.com/office/drawing/2014/main" id="{C6FD9C5C-84F5-C87D-C579-AABDFFAE1AA2}"/>
              </a:ext>
            </a:extLst>
          </p:cNvPr>
          <p:cNvSpPr txBox="1"/>
          <p:nvPr/>
        </p:nvSpPr>
        <p:spPr>
          <a:xfrm>
            <a:off x="1981234" y="1467844"/>
            <a:ext cx="8224401" cy="400110"/>
          </a:xfrm>
          <a:prstGeom prst="rect">
            <a:avLst/>
          </a:prstGeom>
          <a:solidFill>
            <a:srgbClr val="002060"/>
          </a:solidFill>
        </p:spPr>
        <p:txBody>
          <a:bodyPr wrap="square" rtlCol="0">
            <a:spAutoFit/>
          </a:bodyPr>
          <a:lstStyle/>
          <a:p>
            <a:pPr algn="just"/>
            <a:r>
              <a:rPr lang="es-DO" sz="2000" b="1" dirty="0">
                <a:solidFill>
                  <a:schemeClr val="bg1"/>
                </a:solidFill>
                <a:ea typeface="HGPGothicE" panose="020B0400000000000000" pitchFamily="34" charset="-128"/>
              </a:rPr>
              <a:t>INFORMACIONES GENERALES DEL COMPONENTE 5 DEL PROYECTO - </a:t>
            </a:r>
            <a:r>
              <a:rPr lang="es-DO" sz="2000" b="1" dirty="0" err="1">
                <a:solidFill>
                  <a:schemeClr val="bg1"/>
                </a:solidFill>
                <a:ea typeface="HGPGothicE" panose="020B0400000000000000" pitchFamily="34" charset="-128"/>
              </a:rPr>
              <a:t>CERC</a:t>
            </a:r>
            <a:endParaRPr lang="es-DO" sz="2000" b="1" dirty="0">
              <a:solidFill>
                <a:schemeClr val="bg1"/>
              </a:solidFill>
              <a:ea typeface="HGPGothicE" panose="020B0400000000000000" pitchFamily="34" charset="-128"/>
            </a:endParaRPr>
          </a:p>
        </p:txBody>
      </p:sp>
      <p:sp>
        <p:nvSpPr>
          <p:cNvPr id="9" name="TextBox 8">
            <a:extLst>
              <a:ext uri="{FF2B5EF4-FFF2-40B4-BE49-F238E27FC236}">
                <a16:creationId xmlns:a16="http://schemas.microsoft.com/office/drawing/2014/main" id="{DFE5DFC5-ABB7-DAE3-56A5-6C51D84D960C}"/>
              </a:ext>
            </a:extLst>
          </p:cNvPr>
          <p:cNvSpPr txBox="1"/>
          <p:nvPr/>
        </p:nvSpPr>
        <p:spPr>
          <a:xfrm>
            <a:off x="1582340" y="1987124"/>
            <a:ext cx="8732042" cy="400110"/>
          </a:xfrm>
          <a:prstGeom prst="rect">
            <a:avLst/>
          </a:prstGeom>
          <a:noFill/>
        </p:spPr>
        <p:txBody>
          <a:bodyPr wrap="square">
            <a:spAutoFit/>
          </a:bodyPr>
          <a:lstStyle/>
          <a:p>
            <a:pPr algn="ctr"/>
            <a:r>
              <a:rPr lang="es-ES" sz="18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Componente Contingente de Respuesta a Emergencias</a:t>
            </a:r>
            <a:r>
              <a:rPr lang="es-ES" sz="18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 </a:t>
            </a:r>
            <a:r>
              <a:rPr lang="es-ES" sz="20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a:t>
            </a:r>
            <a:r>
              <a:rPr lang="es-ES" sz="2000" b="1" dirty="0" err="1">
                <a:solidFill>
                  <a:srgbClr val="FF0000"/>
                </a:solidFill>
                <a:effectLst/>
                <a:latin typeface="Calibri" panose="020F0502020204030204" pitchFamily="34" charset="0"/>
                <a:ea typeface="Calibri" panose="020F0502020204030204" pitchFamily="34" charset="0"/>
                <a:cs typeface="Arial" panose="020B0604020202020204" pitchFamily="34" charset="0"/>
              </a:rPr>
              <a:t>CERC</a:t>
            </a:r>
            <a:r>
              <a:rPr lang="es-ES" sz="2000" b="1" dirty="0">
                <a:solidFill>
                  <a:srgbClr val="FF0000"/>
                </a:solidFill>
                <a:latin typeface="Calibri" panose="020F0502020204030204" pitchFamily="34" charset="0"/>
                <a:ea typeface="Calibri" panose="020F0502020204030204" pitchFamily="34" charset="0"/>
                <a:cs typeface="Arial" panose="020B0604020202020204" pitchFamily="34" charset="0"/>
              </a:rPr>
              <a:t>-</a:t>
            </a:r>
            <a:r>
              <a:rPr lang="es-ES" sz="20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 </a:t>
            </a:r>
            <a:r>
              <a:rPr lang="es-ES" sz="18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(por sus siglas en inglés)</a:t>
            </a:r>
            <a:endParaRPr lang="es-DO" dirty="0">
              <a:solidFill>
                <a:srgbClr val="FF0000"/>
              </a:solidFill>
            </a:endParaRPr>
          </a:p>
        </p:txBody>
      </p:sp>
      <p:sp>
        <p:nvSpPr>
          <p:cNvPr id="10" name="TextBox 9">
            <a:extLst>
              <a:ext uri="{FF2B5EF4-FFF2-40B4-BE49-F238E27FC236}">
                <a16:creationId xmlns:a16="http://schemas.microsoft.com/office/drawing/2014/main" id="{C679DAB6-B82A-9664-3927-C3474C3FB931}"/>
              </a:ext>
            </a:extLst>
          </p:cNvPr>
          <p:cNvSpPr txBox="1"/>
          <p:nvPr/>
        </p:nvSpPr>
        <p:spPr>
          <a:xfrm>
            <a:off x="3527763" y="2475626"/>
            <a:ext cx="7996569" cy="3970318"/>
          </a:xfrm>
          <a:prstGeom prst="rect">
            <a:avLst/>
          </a:prstGeom>
          <a:noFill/>
        </p:spPr>
        <p:txBody>
          <a:bodyPr wrap="square" rtlCol="0">
            <a:spAutoFit/>
          </a:bodyPr>
          <a:lstStyle/>
          <a:p>
            <a:pPr algn="just"/>
            <a:r>
              <a:rPr lang="es-ES" b="1" dirty="0">
                <a:latin typeface="Calibri" panose="020F0502020204030204" pitchFamily="34" charset="0"/>
                <a:ea typeface="Calibri" panose="020F0502020204030204" pitchFamily="34" charset="0"/>
                <a:cs typeface="Times New Roman" panose="02020603050405020304" pitchFamily="18" charset="0"/>
              </a:rPr>
              <a:t>O</a:t>
            </a:r>
            <a:r>
              <a:rPr lang="es-ES" sz="1800" b="1" dirty="0">
                <a:effectLst/>
                <a:latin typeface="Calibri" panose="020F0502020204030204" pitchFamily="34" charset="0"/>
                <a:ea typeface="Calibri" panose="020F0502020204030204" pitchFamily="34" charset="0"/>
                <a:cs typeface="Times New Roman" panose="02020603050405020304" pitchFamily="18" charset="0"/>
              </a:rPr>
              <a:t>bjetivo del componente </a:t>
            </a:r>
            <a:r>
              <a:rPr lang="es-ES" sz="1800" b="1" dirty="0" err="1">
                <a:effectLst/>
                <a:latin typeface="Calibri" panose="020F0502020204030204" pitchFamily="34" charset="0"/>
                <a:ea typeface="Calibri" panose="020F0502020204030204" pitchFamily="34" charset="0"/>
                <a:cs typeface="Times New Roman" panose="02020603050405020304" pitchFamily="18" charset="0"/>
              </a:rPr>
              <a:t>CERC</a:t>
            </a:r>
            <a:r>
              <a:rPr lang="es-ES" b="1" dirty="0">
                <a:latin typeface="Calibri" panose="020F0502020204030204" pitchFamily="34" charset="0"/>
                <a:ea typeface="Calibri" panose="020F0502020204030204" pitchFamily="34" charset="0"/>
                <a:cs typeface="Times New Roman" panose="02020603050405020304" pitchFamily="18" charset="0"/>
              </a:rPr>
              <a:t>:</a:t>
            </a:r>
          </a:p>
          <a:p>
            <a:pPr algn="just"/>
            <a:r>
              <a:rPr lang="en-US" u="sng" dirty="0" err="1">
                <a:latin typeface="Calibri" panose="020F0502020204030204" pitchFamily="34" charset="0"/>
                <a:ea typeface="Calibri" panose="020F0502020204030204" pitchFamily="34" charset="0"/>
                <a:cs typeface="Arial" panose="020B0604020202020204" pitchFamily="34" charset="0"/>
              </a:rPr>
              <a:t>F</a:t>
            </a:r>
            <a:r>
              <a:rPr lang="en-US" sz="1800" u="sng" dirty="0" err="1">
                <a:effectLst/>
                <a:latin typeface="Calibri" panose="020F0502020204030204" pitchFamily="34" charset="0"/>
                <a:ea typeface="Calibri" panose="020F0502020204030204" pitchFamily="34" charset="0"/>
                <a:cs typeface="Arial" panose="020B0604020202020204" pitchFamily="34" charset="0"/>
              </a:rPr>
              <a:t>ortalecer</a:t>
            </a:r>
            <a:r>
              <a:rPr lang="en-US" sz="1800" u="sng" dirty="0">
                <a:effectLst/>
                <a:latin typeface="Calibri" panose="020F0502020204030204" pitchFamily="34" charset="0"/>
                <a:ea typeface="Calibri" panose="020F0502020204030204" pitchFamily="34" charset="0"/>
                <a:cs typeface="Arial" panose="020B0604020202020204" pitchFamily="34" charset="0"/>
              </a:rPr>
              <a:t> la </a:t>
            </a:r>
            <a:r>
              <a:rPr lang="en-US" sz="1800" u="sng" dirty="0" err="1">
                <a:effectLst/>
                <a:latin typeface="Calibri" panose="020F0502020204030204" pitchFamily="34" charset="0"/>
                <a:ea typeface="Calibri" panose="020F0502020204030204" pitchFamily="34" charset="0"/>
                <a:cs typeface="Arial" panose="020B0604020202020204" pitchFamily="34" charset="0"/>
              </a:rPr>
              <a:t>capacidad</a:t>
            </a:r>
            <a:r>
              <a:rPr lang="en-US" sz="1800" u="sng" dirty="0">
                <a:effectLst/>
                <a:latin typeface="Calibri" panose="020F0502020204030204" pitchFamily="34" charset="0"/>
                <a:ea typeface="Calibri" panose="020F0502020204030204" pitchFamily="34" charset="0"/>
                <a:cs typeface="Arial" panose="020B0604020202020204" pitchFamily="34" charset="0"/>
              </a:rPr>
              <a:t> de República Dominicana para responder de forma </a:t>
            </a:r>
            <a:r>
              <a:rPr lang="en-US" sz="1800" u="sng" dirty="0" err="1">
                <a:effectLst/>
                <a:latin typeface="Calibri" panose="020F0502020204030204" pitchFamily="34" charset="0"/>
                <a:ea typeface="Calibri" panose="020F0502020204030204" pitchFamily="34" charset="0"/>
                <a:cs typeface="Arial" panose="020B0604020202020204" pitchFamily="34" charset="0"/>
              </a:rPr>
              <a:t>inmediata</a:t>
            </a:r>
            <a:r>
              <a:rPr lang="en-US" sz="1800" u="sng" dirty="0">
                <a:effectLst/>
                <a:latin typeface="Calibri" panose="020F0502020204030204" pitchFamily="34" charset="0"/>
                <a:ea typeface="Calibri" panose="020F0502020204030204" pitchFamily="34" charset="0"/>
                <a:cs typeface="Arial" panose="020B0604020202020204" pitchFamily="34" charset="0"/>
              </a:rPr>
              <a:t> y </a:t>
            </a:r>
            <a:r>
              <a:rPr lang="en-US" sz="1800" u="sng" dirty="0" err="1">
                <a:effectLst/>
                <a:latin typeface="Calibri" panose="020F0502020204030204" pitchFamily="34" charset="0"/>
                <a:ea typeface="Calibri" panose="020F0502020204030204" pitchFamily="34" charset="0"/>
                <a:cs typeface="Arial" panose="020B0604020202020204" pitchFamily="34" charset="0"/>
              </a:rPr>
              <a:t>eficaz</a:t>
            </a:r>
            <a:r>
              <a:rPr lang="en-US" sz="1800" u="sng" dirty="0">
                <a:effectLst/>
                <a:latin typeface="Calibri" panose="020F0502020204030204" pitchFamily="34" charset="0"/>
                <a:ea typeface="Calibri" panose="020F0502020204030204" pitchFamily="34" charset="0"/>
                <a:cs typeface="Arial" panose="020B0604020202020204" pitchFamily="34" charset="0"/>
              </a:rPr>
              <a:t> a </a:t>
            </a:r>
            <a:r>
              <a:rPr lang="en-US" sz="1800" u="sng" dirty="0" err="1">
                <a:effectLst/>
                <a:latin typeface="Calibri" panose="020F0502020204030204" pitchFamily="34" charset="0"/>
                <a:ea typeface="Calibri" panose="020F0502020204030204" pitchFamily="34" charset="0"/>
                <a:cs typeface="Arial" panose="020B0604020202020204" pitchFamily="34" charset="0"/>
              </a:rPr>
              <a:t>una</a:t>
            </a:r>
            <a:r>
              <a:rPr lang="en-US" sz="1800" u="sng" dirty="0">
                <a:effectLst/>
                <a:latin typeface="Calibri" panose="020F0502020204030204" pitchFamily="34" charset="0"/>
                <a:ea typeface="Calibri" panose="020F0502020204030204" pitchFamily="34" charset="0"/>
                <a:cs typeface="Arial" panose="020B0604020202020204" pitchFamily="34" charset="0"/>
              </a:rPr>
              <a:t> </a:t>
            </a:r>
            <a:r>
              <a:rPr lang="en-US" sz="1800" u="sng" dirty="0" err="1">
                <a:effectLst/>
                <a:latin typeface="Calibri" panose="020F0502020204030204" pitchFamily="34" charset="0"/>
                <a:ea typeface="Calibri" panose="020F0502020204030204" pitchFamily="34" charset="0"/>
                <a:cs typeface="Arial" panose="020B0604020202020204" pitchFamily="34" charset="0"/>
              </a:rPr>
              <a:t>emergencia</a:t>
            </a:r>
            <a:r>
              <a:rPr lang="en-US" sz="1800" u="sng" dirty="0">
                <a:effectLst/>
                <a:latin typeface="Calibri" panose="020F0502020204030204" pitchFamily="34" charset="0"/>
                <a:ea typeface="Calibri" panose="020F0502020204030204" pitchFamily="34" charset="0"/>
                <a:cs typeface="Arial" panose="020B0604020202020204" pitchFamily="34" charset="0"/>
              </a:rPr>
              <a:t>/</a:t>
            </a:r>
            <a:r>
              <a:rPr lang="en-US" sz="1800" u="sng" dirty="0" err="1">
                <a:effectLst/>
                <a:latin typeface="Calibri" panose="020F0502020204030204" pitchFamily="34" charset="0"/>
                <a:ea typeface="Calibri" panose="020F0502020204030204" pitchFamily="34" charset="0"/>
                <a:cs typeface="Arial" panose="020B0604020202020204" pitchFamily="34" charset="0"/>
              </a:rPr>
              <a:t>evento</a:t>
            </a:r>
            <a:r>
              <a:rPr lang="en-US" sz="1800" u="sng" dirty="0">
                <a:effectLst/>
                <a:latin typeface="Calibri" panose="020F0502020204030204" pitchFamily="34" charset="0"/>
                <a:ea typeface="Calibri" panose="020F0502020204030204" pitchFamily="34" charset="0"/>
                <a:cs typeface="Arial" panose="020B0604020202020204" pitchFamily="34" charset="0"/>
              </a:rPr>
              <a:t> </a:t>
            </a:r>
            <a:r>
              <a:rPr lang="en-US" sz="1800" u="sng" dirty="0" err="1">
                <a:effectLst/>
                <a:latin typeface="Calibri" panose="020F0502020204030204" pitchFamily="34" charset="0"/>
                <a:ea typeface="Calibri" panose="020F0502020204030204" pitchFamily="34" charset="0"/>
                <a:cs typeface="Arial" panose="020B0604020202020204" pitchFamily="34" charset="0"/>
              </a:rPr>
              <a:t>elegible</a:t>
            </a:r>
            <a:r>
              <a:rPr lang="en-US" sz="1800" u="sng" dirty="0">
                <a:effectLst/>
                <a:latin typeface="Calibri" panose="020F0502020204030204" pitchFamily="34" charset="0"/>
                <a:ea typeface="Calibri" panose="020F0502020204030204" pitchFamily="34" charset="0"/>
                <a:cs typeface="Arial" panose="020B0604020202020204" pitchFamily="34" charset="0"/>
              </a:rPr>
              <a:t>. </a:t>
            </a:r>
          </a:p>
          <a:p>
            <a:pPr algn="just"/>
            <a:r>
              <a:rPr lang="en-US" sz="1800" dirty="0">
                <a:effectLst/>
                <a:latin typeface="Calibri" panose="020F0502020204030204" pitchFamily="34" charset="0"/>
                <a:ea typeface="Calibri" panose="020F0502020204030204" pitchFamily="34" charset="0"/>
                <a:cs typeface="Arial" panose="020B0604020202020204" pitchFamily="34" charset="0"/>
              </a:rPr>
              <a:t>Es un </a:t>
            </a:r>
            <a:r>
              <a:rPr lang="en-US" sz="1800" dirty="0" err="1">
                <a:effectLst/>
                <a:latin typeface="Calibri" panose="020F0502020204030204" pitchFamily="34" charset="0"/>
                <a:ea typeface="Calibri" panose="020F0502020204030204" pitchFamily="34" charset="0"/>
                <a:cs typeface="Arial" panose="020B0604020202020204" pitchFamily="34" charset="0"/>
              </a:rPr>
              <a:t>mecanismo</a:t>
            </a:r>
            <a:r>
              <a:rPr lang="en-US" sz="1800" dirty="0">
                <a:effectLst/>
                <a:latin typeface="Calibri" panose="020F0502020204030204" pitchFamily="34" charset="0"/>
                <a:ea typeface="Calibri" panose="020F0502020204030204" pitchFamily="34" charset="0"/>
                <a:cs typeface="Arial" panose="020B0604020202020204" pitchFamily="34" charset="0"/>
              </a:rPr>
              <a:t> de </a:t>
            </a:r>
            <a:r>
              <a:rPr lang="en-US" sz="1800" dirty="0" err="1">
                <a:effectLst/>
                <a:latin typeface="Calibri" panose="020F0502020204030204" pitchFamily="34" charset="0"/>
                <a:ea typeface="Calibri" panose="020F0502020204030204" pitchFamily="34" charset="0"/>
                <a:cs typeface="Arial" panose="020B0604020202020204" pitchFamily="34" charset="0"/>
              </a:rPr>
              <a:t>financiamiento</a:t>
            </a:r>
            <a:r>
              <a:rPr lang="en-US" sz="1800" dirty="0">
                <a:effectLst/>
                <a:latin typeface="Calibri" panose="020F0502020204030204" pitchFamily="34" charset="0"/>
                <a:ea typeface="Calibri" panose="020F0502020204030204" pitchFamily="34" charset="0"/>
                <a:cs typeface="Arial" panose="020B0604020202020204" pitchFamily="34" charset="0"/>
              </a:rPr>
              <a:t> </a:t>
            </a:r>
            <a:r>
              <a:rPr lang="en-US" sz="1800" dirty="0" err="1">
                <a:effectLst/>
                <a:latin typeface="Calibri" panose="020F0502020204030204" pitchFamily="34" charset="0"/>
                <a:ea typeface="Calibri" panose="020F0502020204030204" pitchFamily="34" charset="0"/>
                <a:cs typeface="Arial" panose="020B0604020202020204" pitchFamily="34" charset="0"/>
              </a:rPr>
              <a:t>contingente</a:t>
            </a:r>
            <a:r>
              <a:rPr lang="en-US" sz="1800" dirty="0">
                <a:effectLst/>
                <a:latin typeface="Calibri" panose="020F0502020204030204" pitchFamily="34" charset="0"/>
                <a:ea typeface="Calibri" panose="020F0502020204030204" pitchFamily="34" charset="0"/>
                <a:cs typeface="Arial" panose="020B0604020202020204" pitchFamily="34" charset="0"/>
              </a:rPr>
              <a:t> que se </a:t>
            </a:r>
            <a:r>
              <a:rPr lang="en-US" sz="1800" dirty="0" err="1">
                <a:effectLst/>
                <a:latin typeface="Calibri" panose="020F0502020204030204" pitchFamily="34" charset="0"/>
                <a:ea typeface="Calibri" panose="020F0502020204030204" pitchFamily="34" charset="0"/>
                <a:cs typeface="Arial" panose="020B0604020202020204" pitchFamily="34" charset="0"/>
              </a:rPr>
              <a:t>encuentra</a:t>
            </a:r>
            <a:r>
              <a:rPr lang="en-US" sz="1800" dirty="0">
                <a:effectLst/>
                <a:latin typeface="Calibri" panose="020F0502020204030204" pitchFamily="34" charset="0"/>
                <a:ea typeface="Calibri" panose="020F0502020204030204" pitchFamily="34" charset="0"/>
                <a:cs typeface="Arial" panose="020B0604020202020204" pitchFamily="34" charset="0"/>
              </a:rPr>
              <a:t> </a:t>
            </a:r>
            <a:r>
              <a:rPr lang="en-US" sz="1800" dirty="0" err="1">
                <a:effectLst/>
                <a:latin typeface="Calibri" panose="020F0502020204030204" pitchFamily="34" charset="0"/>
                <a:ea typeface="Calibri" panose="020F0502020204030204" pitchFamily="34" charset="0"/>
                <a:cs typeface="Arial" panose="020B0604020202020204" pitchFamily="34" charset="0"/>
              </a:rPr>
              <a:t>regulado</a:t>
            </a:r>
            <a:r>
              <a:rPr lang="en-US" sz="1800" dirty="0">
                <a:effectLst/>
                <a:latin typeface="Calibri" panose="020F0502020204030204" pitchFamily="34" charset="0"/>
                <a:ea typeface="Calibri" panose="020F0502020204030204" pitchFamily="34" charset="0"/>
                <a:cs typeface="Arial" panose="020B0604020202020204" pitchFamily="34" charset="0"/>
              </a:rPr>
              <a:t> </a:t>
            </a:r>
            <a:r>
              <a:rPr lang="en-US" sz="1800" dirty="0" err="1">
                <a:effectLst/>
                <a:latin typeface="Calibri" panose="020F0502020204030204" pitchFamily="34" charset="0"/>
                <a:ea typeface="Calibri" panose="020F0502020204030204" pitchFamily="34" charset="0"/>
                <a:cs typeface="Arial" panose="020B0604020202020204" pitchFamily="34" charset="0"/>
              </a:rPr>
              <a:t>como</a:t>
            </a:r>
            <a:r>
              <a:rPr lang="en-US" sz="1800" dirty="0">
                <a:effectLst/>
                <a:latin typeface="Calibri" panose="020F0502020204030204" pitchFamily="34" charset="0"/>
                <a:ea typeface="Calibri" panose="020F0502020204030204" pitchFamily="34" charset="0"/>
                <a:cs typeface="Arial" panose="020B0604020202020204" pitchFamily="34" charset="0"/>
              </a:rPr>
              <a:t> un </a:t>
            </a:r>
            <a:r>
              <a:rPr lang="en-US" sz="1800" dirty="0" err="1">
                <a:effectLst/>
                <a:latin typeface="Calibri" panose="020F0502020204030204" pitchFamily="34" charset="0"/>
                <a:ea typeface="Calibri" panose="020F0502020204030204" pitchFamily="34" charset="0"/>
                <a:cs typeface="Arial" panose="020B0604020202020204" pitchFamily="34" charset="0"/>
              </a:rPr>
              <a:t>componente</a:t>
            </a:r>
            <a:r>
              <a:rPr lang="en-US" sz="1800" dirty="0">
                <a:effectLst/>
                <a:latin typeface="Calibri" panose="020F0502020204030204" pitchFamily="34" charset="0"/>
                <a:ea typeface="Calibri" panose="020F0502020204030204" pitchFamily="34" charset="0"/>
                <a:cs typeface="Arial" panose="020B0604020202020204" pitchFamily="34" charset="0"/>
              </a:rPr>
              <a:t> </a:t>
            </a:r>
            <a:r>
              <a:rPr lang="en-US" sz="1800" dirty="0" err="1">
                <a:effectLst/>
                <a:latin typeface="Calibri" panose="020F0502020204030204" pitchFamily="34" charset="0"/>
                <a:ea typeface="Calibri" panose="020F0502020204030204" pitchFamily="34" charset="0"/>
                <a:cs typeface="Arial" panose="020B0604020202020204" pitchFamily="34" charset="0"/>
              </a:rPr>
              <a:t>en</a:t>
            </a:r>
            <a:r>
              <a:rPr lang="en-US" sz="1800" dirty="0">
                <a:effectLst/>
                <a:latin typeface="Calibri" panose="020F0502020204030204" pitchFamily="34" charset="0"/>
                <a:ea typeface="Calibri" panose="020F0502020204030204" pitchFamily="34" charset="0"/>
                <a:cs typeface="Arial" panose="020B0604020202020204" pitchFamily="34" charset="0"/>
              </a:rPr>
              <a:t> </a:t>
            </a:r>
            <a:r>
              <a:rPr lang="en-US" sz="1800" dirty="0" err="1">
                <a:effectLst/>
                <a:latin typeface="Calibri" panose="020F0502020204030204" pitchFamily="34" charset="0"/>
                <a:ea typeface="Calibri" panose="020F0502020204030204" pitchFamily="34" charset="0"/>
                <a:cs typeface="Arial" panose="020B0604020202020204" pitchFamily="34" charset="0"/>
              </a:rPr>
              <a:t>el</a:t>
            </a:r>
            <a:r>
              <a:rPr lang="en-US" sz="1800" dirty="0">
                <a:effectLst/>
                <a:latin typeface="Calibri" panose="020F0502020204030204" pitchFamily="34" charset="0"/>
                <a:ea typeface="Calibri" panose="020F0502020204030204" pitchFamily="34" charset="0"/>
                <a:cs typeface="Arial" panose="020B0604020202020204" pitchFamily="34" charset="0"/>
              </a:rPr>
              <a:t> Proyecto. Este </a:t>
            </a:r>
            <a:r>
              <a:rPr lang="en-US" sz="1800" dirty="0" err="1">
                <a:effectLst/>
                <a:latin typeface="Calibri" panose="020F0502020204030204" pitchFamily="34" charset="0"/>
                <a:ea typeface="Calibri" panose="020F0502020204030204" pitchFamily="34" charset="0"/>
                <a:cs typeface="Arial" panose="020B0604020202020204" pitchFamily="34" charset="0"/>
              </a:rPr>
              <a:t>componente</a:t>
            </a:r>
            <a:r>
              <a:rPr lang="en-US" sz="1800" dirty="0">
                <a:effectLst/>
                <a:latin typeface="Calibri" panose="020F0502020204030204" pitchFamily="34" charset="0"/>
                <a:ea typeface="Calibri" panose="020F0502020204030204" pitchFamily="34" charset="0"/>
                <a:cs typeface="Arial" panose="020B0604020202020204" pitchFamily="34" charset="0"/>
              </a:rPr>
              <a:t> </a:t>
            </a:r>
            <a:r>
              <a:rPr lang="en-US" sz="1800" u="sng" dirty="0" err="1">
                <a:effectLst/>
                <a:latin typeface="Calibri" panose="020F0502020204030204" pitchFamily="34" charset="0"/>
                <a:ea typeface="Calibri" panose="020F0502020204030204" pitchFamily="34" charset="0"/>
                <a:cs typeface="Arial" panose="020B0604020202020204" pitchFamily="34" charset="0"/>
              </a:rPr>
              <a:t>permite</a:t>
            </a:r>
            <a:r>
              <a:rPr lang="en-US" sz="1800" u="sng" dirty="0">
                <a:effectLst/>
                <a:latin typeface="Calibri" panose="020F0502020204030204" pitchFamily="34" charset="0"/>
                <a:ea typeface="Calibri" panose="020F0502020204030204" pitchFamily="34" charset="0"/>
                <a:cs typeface="Arial" panose="020B0604020202020204" pitchFamily="34" charset="0"/>
              </a:rPr>
              <a:t> un </a:t>
            </a:r>
            <a:r>
              <a:rPr lang="en-US" sz="1800" u="sng" dirty="0" err="1">
                <a:effectLst/>
                <a:latin typeface="Calibri" panose="020F0502020204030204" pitchFamily="34" charset="0"/>
                <a:ea typeface="Calibri" panose="020F0502020204030204" pitchFamily="34" charset="0"/>
                <a:cs typeface="Arial" panose="020B0604020202020204" pitchFamily="34" charset="0"/>
              </a:rPr>
              <a:t>rápido</a:t>
            </a:r>
            <a:r>
              <a:rPr lang="en-US" sz="1800" u="sng" dirty="0">
                <a:effectLst/>
                <a:latin typeface="Calibri" panose="020F0502020204030204" pitchFamily="34" charset="0"/>
                <a:ea typeface="Calibri" panose="020F0502020204030204" pitchFamily="34" charset="0"/>
                <a:cs typeface="Arial" panose="020B0604020202020204" pitchFamily="34" charset="0"/>
              </a:rPr>
              <a:t> </a:t>
            </a:r>
            <a:r>
              <a:rPr lang="en-US" sz="1800" u="sng" dirty="0" err="1">
                <a:effectLst/>
                <a:latin typeface="Calibri" panose="020F0502020204030204" pitchFamily="34" charset="0"/>
                <a:ea typeface="Calibri" panose="020F0502020204030204" pitchFamily="34" charset="0"/>
                <a:cs typeface="Arial" panose="020B0604020202020204" pitchFamily="34" charset="0"/>
              </a:rPr>
              <a:t>acceso</a:t>
            </a:r>
            <a:r>
              <a:rPr lang="en-US" sz="1800" u="sng" dirty="0">
                <a:effectLst/>
                <a:latin typeface="Calibri" panose="020F0502020204030204" pitchFamily="34" charset="0"/>
                <a:ea typeface="Calibri" panose="020F0502020204030204" pitchFamily="34" charset="0"/>
                <a:cs typeface="Arial" panose="020B0604020202020204" pitchFamily="34" charset="0"/>
              </a:rPr>
              <a:t> a recursos ante la </a:t>
            </a:r>
            <a:r>
              <a:rPr lang="en-US" sz="1800" u="sng" dirty="0" err="1">
                <a:effectLst/>
                <a:latin typeface="Calibri" panose="020F0502020204030204" pitchFamily="34" charset="0"/>
                <a:ea typeface="Calibri" panose="020F0502020204030204" pitchFamily="34" charset="0"/>
                <a:cs typeface="Arial" panose="020B0604020202020204" pitchFamily="34" charset="0"/>
              </a:rPr>
              <a:t>ocurrencia</a:t>
            </a:r>
            <a:r>
              <a:rPr lang="en-US" sz="1800" u="sng" dirty="0">
                <a:effectLst/>
                <a:latin typeface="Calibri" panose="020F0502020204030204" pitchFamily="34" charset="0"/>
                <a:ea typeface="Calibri" panose="020F0502020204030204" pitchFamily="34" charset="0"/>
                <a:cs typeface="Arial" panose="020B0604020202020204" pitchFamily="34" charset="0"/>
              </a:rPr>
              <a:t> de </a:t>
            </a:r>
            <a:r>
              <a:rPr lang="en-US" sz="1800" u="sng" dirty="0" err="1">
                <a:effectLst/>
                <a:latin typeface="Calibri" panose="020F0502020204030204" pitchFamily="34" charset="0"/>
                <a:ea typeface="Calibri" panose="020F0502020204030204" pitchFamily="34" charset="0"/>
                <a:cs typeface="Arial" panose="020B0604020202020204" pitchFamily="34" charset="0"/>
              </a:rPr>
              <a:t>una</a:t>
            </a:r>
            <a:r>
              <a:rPr lang="en-US" sz="1800" u="sng" dirty="0">
                <a:effectLst/>
                <a:latin typeface="Calibri" panose="020F0502020204030204" pitchFamily="34" charset="0"/>
                <a:ea typeface="Calibri" panose="020F0502020204030204" pitchFamily="34" charset="0"/>
                <a:cs typeface="Arial" panose="020B0604020202020204" pitchFamily="34" charset="0"/>
              </a:rPr>
              <a:t> </a:t>
            </a:r>
            <a:r>
              <a:rPr lang="en-US" sz="1800" u="sng" dirty="0" err="1">
                <a:effectLst/>
                <a:latin typeface="Calibri" panose="020F0502020204030204" pitchFamily="34" charset="0"/>
                <a:ea typeface="Calibri" panose="020F0502020204030204" pitchFamily="34" charset="0"/>
                <a:cs typeface="Arial" panose="020B0604020202020204" pitchFamily="34" charset="0"/>
              </a:rPr>
              <a:t>emergencia</a:t>
            </a:r>
            <a:r>
              <a:rPr lang="en-US" sz="1800" u="sng" dirty="0">
                <a:effectLst/>
                <a:latin typeface="Calibri" panose="020F0502020204030204" pitchFamily="34" charset="0"/>
                <a:ea typeface="Calibri" panose="020F0502020204030204" pitchFamily="34" charset="0"/>
                <a:cs typeface="Arial" panose="020B0604020202020204" pitchFamily="34" charset="0"/>
              </a:rPr>
              <a:t>/</a:t>
            </a:r>
            <a:r>
              <a:rPr lang="en-US" sz="1800" u="sng" dirty="0" err="1">
                <a:effectLst/>
                <a:latin typeface="Calibri" panose="020F0502020204030204" pitchFamily="34" charset="0"/>
                <a:ea typeface="Calibri" panose="020F0502020204030204" pitchFamily="34" charset="0"/>
                <a:cs typeface="Arial" panose="020B0604020202020204" pitchFamily="34" charset="0"/>
              </a:rPr>
              <a:t>desastre</a:t>
            </a:r>
            <a:r>
              <a:rPr lang="en-US" sz="1800" u="sng" dirty="0">
                <a:effectLst/>
                <a:latin typeface="Calibri" panose="020F0502020204030204" pitchFamily="34" charset="0"/>
                <a:ea typeface="Calibri" panose="020F0502020204030204" pitchFamily="34" charset="0"/>
                <a:cs typeface="Arial" panose="020B0604020202020204" pitchFamily="34" charset="0"/>
              </a:rPr>
              <a:t> para </a:t>
            </a:r>
            <a:r>
              <a:rPr lang="en-US" sz="1800" u="sng" dirty="0" err="1">
                <a:effectLst/>
                <a:latin typeface="Calibri" panose="020F0502020204030204" pitchFamily="34" charset="0"/>
                <a:ea typeface="Calibri" panose="020F0502020204030204" pitchFamily="34" charset="0"/>
                <a:cs typeface="Arial" panose="020B0604020202020204" pitchFamily="34" charset="0"/>
              </a:rPr>
              <a:t>financiar</a:t>
            </a:r>
            <a:r>
              <a:rPr lang="en-US" sz="1800" u="sng" dirty="0">
                <a:effectLst/>
                <a:latin typeface="Calibri" panose="020F0502020204030204" pitchFamily="34" charset="0"/>
                <a:ea typeface="Calibri" panose="020F0502020204030204" pitchFamily="34" charset="0"/>
                <a:cs typeface="Arial" panose="020B0604020202020204" pitchFamily="34" charset="0"/>
              </a:rPr>
              <a:t> </a:t>
            </a:r>
            <a:r>
              <a:rPr lang="en-US" sz="1800" u="sng" dirty="0" err="1">
                <a:effectLst/>
                <a:latin typeface="Calibri" panose="020F0502020204030204" pitchFamily="34" charset="0"/>
                <a:ea typeface="Calibri" panose="020F0502020204030204" pitchFamily="34" charset="0"/>
                <a:cs typeface="Arial" panose="020B0604020202020204" pitchFamily="34" charset="0"/>
              </a:rPr>
              <a:t>iniciativas</a:t>
            </a:r>
            <a:r>
              <a:rPr lang="en-US" sz="1800" u="sng" dirty="0">
                <a:effectLst/>
                <a:latin typeface="Calibri" panose="020F0502020204030204" pitchFamily="34" charset="0"/>
                <a:ea typeface="Calibri" panose="020F0502020204030204" pitchFamily="34" charset="0"/>
                <a:cs typeface="Arial" panose="020B0604020202020204" pitchFamily="34" charset="0"/>
              </a:rPr>
              <a:t> de </a:t>
            </a:r>
            <a:r>
              <a:rPr lang="en-US" sz="1800" u="sng" dirty="0" err="1">
                <a:effectLst/>
                <a:latin typeface="Calibri" panose="020F0502020204030204" pitchFamily="34" charset="0"/>
                <a:ea typeface="Calibri" panose="020F0502020204030204" pitchFamily="34" charset="0"/>
                <a:cs typeface="Arial" panose="020B0604020202020204" pitchFamily="34" charset="0"/>
              </a:rPr>
              <a:t>atención</a:t>
            </a:r>
            <a:r>
              <a:rPr lang="en-US" sz="1800" u="sng" dirty="0">
                <a:effectLst/>
                <a:latin typeface="Calibri" panose="020F0502020204030204" pitchFamily="34" charset="0"/>
                <a:ea typeface="Calibri" panose="020F0502020204030204" pitchFamily="34" charset="0"/>
                <a:cs typeface="Arial" panose="020B0604020202020204" pitchFamily="34" charset="0"/>
              </a:rPr>
              <a:t> y </a:t>
            </a:r>
            <a:r>
              <a:rPr lang="en-US" sz="1800" u="sng" dirty="0" err="1">
                <a:effectLst/>
                <a:latin typeface="Calibri" panose="020F0502020204030204" pitchFamily="34" charset="0"/>
                <a:ea typeface="Calibri" panose="020F0502020204030204" pitchFamily="34" charset="0"/>
                <a:cs typeface="Arial" panose="020B0604020202020204" pitchFamily="34" charset="0"/>
              </a:rPr>
              <a:t>rehabilitación</a:t>
            </a:r>
            <a:r>
              <a:rPr lang="en-US" sz="1800" u="sng" dirty="0">
                <a:effectLst/>
                <a:latin typeface="Calibri" panose="020F0502020204030204" pitchFamily="34" charset="0"/>
                <a:ea typeface="Calibri" panose="020F0502020204030204" pitchFamily="34" charset="0"/>
                <a:cs typeface="Arial" panose="020B0604020202020204" pitchFamily="34" charset="0"/>
              </a:rPr>
              <a:t> </a:t>
            </a:r>
            <a:r>
              <a:rPr lang="en-US" sz="1800" u="sng" dirty="0" err="1">
                <a:effectLst/>
                <a:latin typeface="Calibri" panose="020F0502020204030204" pitchFamily="34" charset="0"/>
                <a:ea typeface="Calibri" panose="020F0502020204030204" pitchFamily="34" charset="0"/>
                <a:cs typeface="Arial" panose="020B0604020202020204" pitchFamily="34" charset="0"/>
              </a:rPr>
              <a:t>inmediata</a:t>
            </a:r>
            <a:r>
              <a:rPr lang="en-US" sz="1800" u="sng" dirty="0">
                <a:effectLst/>
                <a:latin typeface="Calibri" panose="020F0502020204030204" pitchFamily="34" charset="0"/>
                <a:ea typeface="Calibri" panose="020F0502020204030204" pitchFamily="34" charset="0"/>
                <a:cs typeface="Arial" panose="020B0604020202020204" pitchFamily="34" charset="0"/>
              </a:rPr>
              <a:t>, así </a:t>
            </a:r>
            <a:r>
              <a:rPr lang="en-US" sz="1800" u="sng" dirty="0" err="1">
                <a:effectLst/>
                <a:latin typeface="Calibri" panose="020F0502020204030204" pitchFamily="34" charset="0"/>
                <a:ea typeface="Calibri" panose="020F0502020204030204" pitchFamily="34" charset="0"/>
                <a:cs typeface="Arial" panose="020B0604020202020204" pitchFamily="34" charset="0"/>
              </a:rPr>
              <a:t>como</a:t>
            </a:r>
            <a:r>
              <a:rPr lang="en-US" sz="1800" u="sng" dirty="0">
                <a:effectLst/>
                <a:latin typeface="Calibri" panose="020F0502020204030204" pitchFamily="34" charset="0"/>
                <a:ea typeface="Calibri" panose="020F0502020204030204" pitchFamily="34" charset="0"/>
                <a:cs typeface="Arial" panose="020B0604020202020204" pitchFamily="34" charset="0"/>
              </a:rPr>
              <a:t> </a:t>
            </a:r>
            <a:r>
              <a:rPr lang="en-US" sz="1800" u="sng" dirty="0" err="1">
                <a:effectLst/>
                <a:latin typeface="Calibri" panose="020F0502020204030204" pitchFamily="34" charset="0"/>
                <a:ea typeface="Calibri" panose="020F0502020204030204" pitchFamily="34" charset="0"/>
                <a:cs typeface="Arial" panose="020B0604020202020204" pitchFamily="34" charset="0"/>
              </a:rPr>
              <a:t>el</a:t>
            </a:r>
            <a:r>
              <a:rPr lang="en-US" sz="1800" u="sng" dirty="0">
                <a:effectLst/>
                <a:latin typeface="Calibri" panose="020F0502020204030204" pitchFamily="34" charset="0"/>
                <a:ea typeface="Calibri" panose="020F0502020204030204" pitchFamily="34" charset="0"/>
                <a:cs typeface="Arial" panose="020B0604020202020204" pitchFamily="34" charset="0"/>
              </a:rPr>
              <a:t> </a:t>
            </a:r>
            <a:r>
              <a:rPr lang="en-US" sz="1800" u="sng" dirty="0" err="1">
                <a:effectLst/>
                <a:latin typeface="Calibri" panose="020F0502020204030204" pitchFamily="34" charset="0"/>
                <a:ea typeface="Calibri" panose="020F0502020204030204" pitchFamily="34" charset="0"/>
                <a:cs typeface="Arial" panose="020B0604020202020204" pitchFamily="34" charset="0"/>
              </a:rPr>
              <a:t>restablecimiento</a:t>
            </a:r>
            <a:r>
              <a:rPr lang="en-US" sz="1800" u="sng" dirty="0">
                <a:effectLst/>
                <a:latin typeface="Calibri" panose="020F0502020204030204" pitchFamily="34" charset="0"/>
                <a:ea typeface="Calibri" panose="020F0502020204030204" pitchFamily="34" charset="0"/>
                <a:cs typeface="Arial" panose="020B0604020202020204" pitchFamily="34" charset="0"/>
              </a:rPr>
              <a:t> de </a:t>
            </a:r>
            <a:r>
              <a:rPr lang="en-US" sz="1800" u="sng" dirty="0" err="1">
                <a:effectLst/>
                <a:latin typeface="Calibri" panose="020F0502020204030204" pitchFamily="34" charset="0"/>
                <a:ea typeface="Calibri" panose="020F0502020204030204" pitchFamily="34" charset="0"/>
                <a:cs typeface="Arial" panose="020B0604020202020204" pitchFamily="34" charset="0"/>
              </a:rPr>
              <a:t>los</a:t>
            </a:r>
            <a:r>
              <a:rPr lang="en-US" sz="1800" u="sng" dirty="0">
                <a:effectLst/>
                <a:latin typeface="Calibri" panose="020F0502020204030204" pitchFamily="34" charset="0"/>
                <a:ea typeface="Calibri" panose="020F0502020204030204" pitchFamily="34" charset="0"/>
                <a:cs typeface="Arial" panose="020B0604020202020204" pitchFamily="34" charset="0"/>
              </a:rPr>
              <a:t> </a:t>
            </a:r>
            <a:r>
              <a:rPr lang="en-US" sz="1800" u="sng" dirty="0" err="1">
                <a:effectLst/>
                <a:latin typeface="Calibri" panose="020F0502020204030204" pitchFamily="34" charset="0"/>
                <a:ea typeface="Calibri" panose="020F0502020204030204" pitchFamily="34" charset="0"/>
                <a:cs typeface="Arial" panose="020B0604020202020204" pitchFamily="34" charset="0"/>
              </a:rPr>
              <a:t>servicios</a:t>
            </a:r>
            <a:r>
              <a:rPr lang="en-US" sz="1800" u="sng" dirty="0">
                <a:effectLst/>
                <a:latin typeface="Calibri" panose="020F0502020204030204" pitchFamily="34" charset="0"/>
                <a:ea typeface="Calibri" panose="020F0502020204030204" pitchFamily="34" charset="0"/>
                <a:cs typeface="Arial" panose="020B0604020202020204" pitchFamily="34" charset="0"/>
              </a:rPr>
              <a:t> que se </a:t>
            </a:r>
            <a:r>
              <a:rPr lang="en-US" sz="1800" u="sng" dirty="0" err="1">
                <a:effectLst/>
                <a:latin typeface="Calibri" panose="020F0502020204030204" pitchFamily="34" charset="0"/>
                <a:ea typeface="Calibri" panose="020F0502020204030204" pitchFamily="34" charset="0"/>
                <a:cs typeface="Arial" panose="020B0604020202020204" pitchFamily="34" charset="0"/>
              </a:rPr>
              <a:t>han</a:t>
            </a:r>
            <a:r>
              <a:rPr lang="en-US" sz="1800" u="sng" dirty="0">
                <a:effectLst/>
                <a:latin typeface="Calibri" panose="020F0502020204030204" pitchFamily="34" charset="0"/>
                <a:ea typeface="Calibri" panose="020F0502020204030204" pitchFamily="34" charset="0"/>
                <a:cs typeface="Arial" panose="020B0604020202020204" pitchFamily="34" charset="0"/>
              </a:rPr>
              <a:t> visto </a:t>
            </a:r>
            <a:r>
              <a:rPr lang="en-US" sz="1800" u="sng" dirty="0" err="1">
                <a:effectLst/>
                <a:latin typeface="Calibri" panose="020F0502020204030204" pitchFamily="34" charset="0"/>
                <a:ea typeface="Calibri" panose="020F0502020204030204" pitchFamily="34" charset="0"/>
                <a:cs typeface="Arial" panose="020B0604020202020204" pitchFamily="34" charset="0"/>
              </a:rPr>
              <a:t>interrumpidos</a:t>
            </a:r>
            <a:r>
              <a:rPr lang="en-US" sz="1800" u="sng" dirty="0">
                <a:effectLst/>
                <a:latin typeface="Calibri" panose="020F0502020204030204" pitchFamily="34" charset="0"/>
                <a:ea typeface="Calibri" panose="020F0502020204030204" pitchFamily="34" charset="0"/>
                <a:cs typeface="Arial" panose="020B0604020202020204" pitchFamily="34" charset="0"/>
              </a:rPr>
              <a:t> </a:t>
            </a:r>
            <a:r>
              <a:rPr lang="en-US" sz="1800" u="sng" dirty="0" err="1">
                <a:effectLst/>
                <a:latin typeface="Calibri" panose="020F0502020204030204" pitchFamily="34" charset="0"/>
                <a:ea typeface="Calibri" panose="020F0502020204030204" pitchFamily="34" charset="0"/>
                <a:cs typeface="Arial" panose="020B0604020202020204" pitchFamily="34" charset="0"/>
              </a:rPr>
              <a:t>por</a:t>
            </a:r>
            <a:r>
              <a:rPr lang="en-US" sz="1800" u="sng" dirty="0">
                <a:effectLst/>
                <a:latin typeface="Calibri" panose="020F0502020204030204" pitchFamily="34" charset="0"/>
                <a:ea typeface="Calibri" panose="020F0502020204030204" pitchFamily="34" charset="0"/>
                <a:cs typeface="Arial" panose="020B0604020202020204" pitchFamily="34" charset="0"/>
              </a:rPr>
              <a:t> la </a:t>
            </a:r>
            <a:r>
              <a:rPr lang="en-US" sz="1800" u="sng" dirty="0" err="1">
                <a:effectLst/>
                <a:latin typeface="Calibri" panose="020F0502020204030204" pitchFamily="34" charset="0"/>
                <a:ea typeface="Calibri" panose="020F0502020204030204" pitchFamily="34" charset="0"/>
                <a:cs typeface="Arial" panose="020B0604020202020204" pitchFamily="34" charset="0"/>
              </a:rPr>
              <a:t>emergencia</a:t>
            </a:r>
            <a:r>
              <a:rPr lang="en-US" sz="1800" u="sng" dirty="0">
                <a:effectLst/>
                <a:latin typeface="Calibri" panose="020F0502020204030204" pitchFamily="34" charset="0"/>
                <a:ea typeface="Calibri" panose="020F0502020204030204" pitchFamily="34" charset="0"/>
                <a:cs typeface="Arial" panose="020B0604020202020204" pitchFamily="34" charset="0"/>
              </a:rPr>
              <a:t>.</a:t>
            </a:r>
            <a:r>
              <a:rPr lang="en-US" sz="1800" dirty="0">
                <a:effectLst/>
                <a:latin typeface="Calibri" panose="020F0502020204030204" pitchFamily="34" charset="0"/>
                <a:ea typeface="Calibri" panose="020F0502020204030204" pitchFamily="34" charset="0"/>
                <a:cs typeface="Arial" panose="020B0604020202020204" pitchFamily="34"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A solicitud del gobierno, el Banco Mundial reasignará fondos no comprometidos de otros componentes del proyecto a este componente. El mecanismo para la declaratoria de emergencia estaría de acuerdo con la legislación local vigente de República Dominicana. La agencia de implementación, así como los gastos elegibles para este </a:t>
            </a:r>
            <a:r>
              <a:rPr lang="es-ES" sz="1800" dirty="0" err="1">
                <a:effectLst/>
                <a:latin typeface="Calibri" panose="020F0502020204030204" pitchFamily="34" charset="0"/>
                <a:ea typeface="Calibri" panose="020F0502020204030204" pitchFamily="34" charset="0"/>
                <a:cs typeface="Times New Roman" panose="02020603050405020304" pitchFamily="18" charset="0"/>
              </a:rPr>
              <a:t>CERC</a:t>
            </a:r>
            <a:r>
              <a:rPr lang="es-ES" sz="1800" dirty="0">
                <a:effectLst/>
                <a:latin typeface="Calibri" panose="020F0502020204030204" pitchFamily="34" charset="0"/>
                <a:ea typeface="Calibri" panose="020F0502020204030204" pitchFamily="34" charset="0"/>
                <a:cs typeface="Times New Roman" panose="02020603050405020304" pitchFamily="18" charset="0"/>
              </a:rPr>
              <a:t> se determinarán de acuerdo con el Manual de Operaciones (MO) del </a:t>
            </a:r>
            <a:r>
              <a:rPr lang="es-ES" sz="1800" dirty="0" err="1">
                <a:effectLst/>
                <a:latin typeface="Calibri" panose="020F0502020204030204" pitchFamily="34" charset="0"/>
                <a:ea typeface="Calibri" panose="020F0502020204030204" pitchFamily="34" charset="0"/>
                <a:cs typeface="Times New Roman" panose="02020603050405020304" pitchFamily="18" charset="0"/>
              </a:rPr>
              <a:t>CERC</a:t>
            </a:r>
            <a:r>
              <a:rPr lang="es-ES" sz="1800" dirty="0">
                <a:effectLst/>
                <a:latin typeface="Calibri" panose="020F0502020204030204" pitchFamily="34" charset="0"/>
                <a:ea typeface="Calibri" panose="020F0502020204030204" pitchFamily="34" charset="0"/>
                <a:cs typeface="Times New Roman" panose="02020603050405020304" pitchFamily="18" charset="0"/>
              </a:rPr>
              <a:t>.</a:t>
            </a:r>
            <a:endParaRPr lang="es-D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s-DO" dirty="0"/>
          </a:p>
        </p:txBody>
      </p:sp>
    </p:spTree>
    <p:extLst>
      <p:ext uri="{BB962C8B-B14F-4D97-AF65-F5344CB8AC3E}">
        <p14:creationId xmlns:p14="http://schemas.microsoft.com/office/powerpoint/2010/main" val="12043258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5A50B8-6488-E118-3985-CC5B8AAC72FA}"/>
            </a:ext>
          </a:extLst>
        </p:cNvPr>
        <p:cNvGrpSpPr/>
        <p:nvPr/>
      </p:nvGrpSpPr>
      <p:grpSpPr>
        <a:xfrm>
          <a:off x="0" y="0"/>
          <a:ext cx="0" cy="0"/>
          <a:chOff x="0" y="0"/>
          <a:chExt cx="0" cy="0"/>
        </a:xfrm>
      </p:grpSpPr>
      <p:grpSp>
        <p:nvGrpSpPr>
          <p:cNvPr id="2" name="Grupo 64">
            <a:extLst>
              <a:ext uri="{FF2B5EF4-FFF2-40B4-BE49-F238E27FC236}">
                <a16:creationId xmlns:a16="http://schemas.microsoft.com/office/drawing/2014/main" id="{DA896DA9-1C0B-2DC7-C678-C0C40B28C146}"/>
              </a:ext>
            </a:extLst>
          </p:cNvPr>
          <p:cNvGrpSpPr>
            <a:grpSpLocks/>
          </p:cNvGrpSpPr>
          <p:nvPr/>
        </p:nvGrpSpPr>
        <p:grpSpPr bwMode="auto">
          <a:xfrm>
            <a:off x="-722423" y="33912"/>
            <a:ext cx="6733199" cy="6945529"/>
            <a:chOff x="-995" y="950"/>
            <a:chExt cx="9340" cy="15156"/>
          </a:xfrm>
        </p:grpSpPr>
        <p:grpSp>
          <p:nvGrpSpPr>
            <p:cNvPr id="4" name="Group 3">
              <a:extLst>
                <a:ext uri="{FF2B5EF4-FFF2-40B4-BE49-F238E27FC236}">
                  <a16:creationId xmlns:a16="http://schemas.microsoft.com/office/drawing/2014/main" id="{D0E70999-1C91-7031-B726-2CF48835AEC6}"/>
                </a:ext>
              </a:extLst>
            </p:cNvPr>
            <p:cNvGrpSpPr>
              <a:grpSpLocks/>
            </p:cNvGrpSpPr>
            <p:nvPr/>
          </p:nvGrpSpPr>
          <p:grpSpPr bwMode="auto">
            <a:xfrm>
              <a:off x="-995" y="8358"/>
              <a:ext cx="9340" cy="7748"/>
              <a:chOff x="-995" y="8358"/>
              <a:chExt cx="9340" cy="7748"/>
            </a:xfrm>
          </p:grpSpPr>
          <p:sp>
            <p:nvSpPr>
              <p:cNvPr id="14" name="Freeform 98">
                <a:extLst>
                  <a:ext uri="{FF2B5EF4-FFF2-40B4-BE49-F238E27FC236}">
                    <a16:creationId xmlns:a16="http://schemas.microsoft.com/office/drawing/2014/main" id="{BC475E47-A6DD-396A-78DF-6DA16BC71BB4}"/>
                  </a:ext>
                </a:extLst>
              </p:cNvPr>
              <p:cNvSpPr>
                <a:spLocks/>
              </p:cNvSpPr>
              <p:nvPr/>
            </p:nvSpPr>
            <p:spPr bwMode="auto">
              <a:xfrm>
                <a:off x="-995" y="8358"/>
                <a:ext cx="9340" cy="7748"/>
              </a:xfrm>
              <a:custGeom>
                <a:avLst/>
                <a:gdLst>
                  <a:gd name="T0" fmla="*/ 5665 w 8941"/>
                  <a:gd name="T1" fmla="+- 0 5060 5060"/>
                  <a:gd name="T2" fmla="*/ 5060 h 10780"/>
                  <a:gd name="T3" fmla="*/ 0 w 8941"/>
                  <a:gd name="T4" fmla="+- 0 11647 5060"/>
                  <a:gd name="T5" fmla="*/ 11647 h 10780"/>
                  <a:gd name="T6" fmla="*/ 2944 w 8941"/>
                  <a:gd name="T7" fmla="+- 0 15840 5060"/>
                  <a:gd name="T8" fmla="*/ 15840 h 10780"/>
                  <a:gd name="T9" fmla="*/ 8941 w 8941"/>
                  <a:gd name="T10" fmla="+- 0 8869 5060"/>
                  <a:gd name="T11" fmla="*/ 8869 h 10780"/>
                  <a:gd name="T12" fmla="*/ 5665 w 8941"/>
                  <a:gd name="T13" fmla="+- 0 5060 5060"/>
                  <a:gd name="T14" fmla="*/ 5060 h 10780"/>
                </a:gdLst>
                <a:ahLst/>
                <a:cxnLst>
                  <a:cxn ang="0">
                    <a:pos x="T0" y="T2"/>
                  </a:cxn>
                  <a:cxn ang="0">
                    <a:pos x="T3" y="T5"/>
                  </a:cxn>
                  <a:cxn ang="0">
                    <a:pos x="T6" y="T8"/>
                  </a:cxn>
                  <a:cxn ang="0">
                    <a:pos x="T9" y="T11"/>
                  </a:cxn>
                  <a:cxn ang="0">
                    <a:pos x="T12" y="T14"/>
                  </a:cxn>
                </a:cxnLst>
                <a:rect l="0" t="0" r="r" b="b"/>
                <a:pathLst>
                  <a:path w="8941" h="10780">
                    <a:moveTo>
                      <a:pt x="5665" y="0"/>
                    </a:moveTo>
                    <a:lnTo>
                      <a:pt x="0" y="6587"/>
                    </a:lnTo>
                    <a:lnTo>
                      <a:pt x="2944" y="10780"/>
                    </a:lnTo>
                    <a:lnTo>
                      <a:pt x="8941" y="3809"/>
                    </a:lnTo>
                    <a:lnTo>
                      <a:pt x="5665" y="0"/>
                    </a:lnTo>
                    <a:close/>
                  </a:path>
                </a:pathLst>
              </a:custGeom>
              <a:solidFill>
                <a:srgbClr val="D9D9D9"/>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s-DO" dirty="0"/>
              </a:p>
            </p:txBody>
          </p:sp>
        </p:grpSp>
        <p:grpSp>
          <p:nvGrpSpPr>
            <p:cNvPr id="5" name="Group 4">
              <a:extLst>
                <a:ext uri="{FF2B5EF4-FFF2-40B4-BE49-F238E27FC236}">
                  <a16:creationId xmlns:a16="http://schemas.microsoft.com/office/drawing/2014/main" id="{71C9D407-3002-1BE1-76E9-176641D9C6E6}"/>
                </a:ext>
              </a:extLst>
            </p:cNvPr>
            <p:cNvGrpSpPr>
              <a:grpSpLocks/>
            </p:cNvGrpSpPr>
            <p:nvPr/>
          </p:nvGrpSpPr>
          <p:grpSpPr bwMode="auto">
            <a:xfrm>
              <a:off x="0" y="3687"/>
              <a:ext cx="4921" cy="12080"/>
              <a:chOff x="0" y="3687"/>
              <a:chExt cx="4921" cy="12080"/>
            </a:xfrm>
          </p:grpSpPr>
          <p:sp>
            <p:nvSpPr>
              <p:cNvPr id="13" name="Freeform 100">
                <a:extLst>
                  <a:ext uri="{FF2B5EF4-FFF2-40B4-BE49-F238E27FC236}">
                    <a16:creationId xmlns:a16="http://schemas.microsoft.com/office/drawing/2014/main" id="{42F28D4A-3722-E8D1-B8B7-190939C68E5D}"/>
                  </a:ext>
                </a:extLst>
              </p:cNvPr>
              <p:cNvSpPr>
                <a:spLocks/>
              </p:cNvSpPr>
              <p:nvPr/>
            </p:nvSpPr>
            <p:spPr bwMode="auto">
              <a:xfrm>
                <a:off x="0" y="3687"/>
                <a:ext cx="4921" cy="12080"/>
              </a:xfrm>
              <a:custGeom>
                <a:avLst/>
                <a:gdLst>
                  <a:gd name="T0" fmla="*/ 0 w 6125"/>
                  <a:gd name="T1" fmla="+- 0 4173 4173"/>
                  <a:gd name="T2" fmla="*/ 4173 h 11668"/>
                  <a:gd name="T3" fmla="*/ 0 w 6125"/>
                  <a:gd name="T4" fmla="+- 0 15840 4173"/>
                  <a:gd name="T5" fmla="*/ 15840 h 11668"/>
                  <a:gd name="T6" fmla="*/ 1928 w 6125"/>
                  <a:gd name="T7" fmla="+- 0 15840 4173"/>
                  <a:gd name="T8" fmla="*/ 15840 h 11668"/>
                  <a:gd name="T9" fmla="*/ 6125 w 6125"/>
                  <a:gd name="T10" fmla="+- 0 11097 4173"/>
                  <a:gd name="T11" fmla="*/ 11097 h 11668"/>
                  <a:gd name="T12" fmla="*/ 0 w 6125"/>
                  <a:gd name="T13" fmla="+- 0 4173 4173"/>
                  <a:gd name="T14" fmla="*/ 4173 h 11668"/>
                </a:gdLst>
                <a:ahLst/>
                <a:cxnLst>
                  <a:cxn ang="0">
                    <a:pos x="T0" y="T2"/>
                  </a:cxn>
                  <a:cxn ang="0">
                    <a:pos x="T3" y="T5"/>
                  </a:cxn>
                  <a:cxn ang="0">
                    <a:pos x="T6" y="T8"/>
                  </a:cxn>
                  <a:cxn ang="0">
                    <a:pos x="T9" y="T11"/>
                  </a:cxn>
                  <a:cxn ang="0">
                    <a:pos x="T12" y="T14"/>
                  </a:cxn>
                </a:cxnLst>
                <a:rect l="0" t="0" r="r" b="b"/>
                <a:pathLst>
                  <a:path w="6125" h="11668">
                    <a:moveTo>
                      <a:pt x="0" y="0"/>
                    </a:moveTo>
                    <a:lnTo>
                      <a:pt x="0" y="11667"/>
                    </a:lnTo>
                    <a:lnTo>
                      <a:pt x="1928" y="11667"/>
                    </a:lnTo>
                    <a:lnTo>
                      <a:pt x="6125" y="6924"/>
                    </a:lnTo>
                    <a:lnTo>
                      <a:pt x="0" y="0"/>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s-DO" dirty="0"/>
              </a:p>
            </p:txBody>
          </p:sp>
        </p:grpSp>
        <p:pic>
          <p:nvPicPr>
            <p:cNvPr id="12" name="Picture 11">
              <a:extLst>
                <a:ext uri="{FF2B5EF4-FFF2-40B4-BE49-F238E27FC236}">
                  <a16:creationId xmlns:a16="http://schemas.microsoft.com/office/drawing/2014/main" id="{832597DD-4AFF-58F9-5037-13C0882095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5" y="950"/>
              <a:ext cx="2080" cy="2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 name="Imagen 8">
            <a:extLst>
              <a:ext uri="{FF2B5EF4-FFF2-40B4-BE49-F238E27FC236}">
                <a16:creationId xmlns:a16="http://schemas.microsoft.com/office/drawing/2014/main" id="{BC468871-9768-F73B-BB0C-D93C91284EB2}"/>
              </a:ext>
            </a:extLst>
          </p:cNvPr>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4376461" y="54892"/>
            <a:ext cx="1499443" cy="1164374"/>
          </a:xfrm>
          <a:prstGeom prst="rect">
            <a:avLst/>
          </a:prstGeom>
          <a:noFill/>
          <a:ln>
            <a:noFill/>
          </a:ln>
        </p:spPr>
      </p:pic>
      <p:pic>
        <p:nvPicPr>
          <p:cNvPr id="17" name="Picture 3" descr="C:\Users\wb224794\Desktop\Logos\WB_S-WBG-Horizontal-RGB-high.jpg">
            <a:extLst>
              <a:ext uri="{FF2B5EF4-FFF2-40B4-BE49-F238E27FC236}">
                <a16:creationId xmlns:a16="http://schemas.microsoft.com/office/drawing/2014/main" id="{A6ABFAB7-9E7E-4279-B574-73F86C3C42E0}"/>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65818" y="54892"/>
            <a:ext cx="2737717" cy="1164374"/>
          </a:xfrm>
          <a:prstGeom prst="rect">
            <a:avLst/>
          </a:prstGeom>
          <a:noFill/>
          <a:ln>
            <a:noFill/>
          </a:ln>
        </p:spPr>
      </p:pic>
      <p:sp>
        <p:nvSpPr>
          <p:cNvPr id="49" name="Freeform 109">
            <a:extLst>
              <a:ext uri="{FF2B5EF4-FFF2-40B4-BE49-F238E27FC236}">
                <a16:creationId xmlns:a16="http://schemas.microsoft.com/office/drawing/2014/main" id="{00072684-EBC7-BC7E-4308-A623BDFB6EB9}"/>
              </a:ext>
            </a:extLst>
          </p:cNvPr>
          <p:cNvSpPr>
            <a:spLocks/>
          </p:cNvSpPr>
          <p:nvPr/>
        </p:nvSpPr>
        <p:spPr bwMode="auto">
          <a:xfrm>
            <a:off x="-5129" y="1266719"/>
            <a:ext cx="12197129" cy="0"/>
          </a:xfrm>
          <a:custGeom>
            <a:avLst/>
            <a:gdLst>
              <a:gd name="T0" fmla="+- 0 6086 6086"/>
              <a:gd name="T1" fmla="*/ T0 w 5110"/>
              <a:gd name="T2" fmla="+- 0 11401 11401"/>
              <a:gd name="T3" fmla="*/ 11401 h 20"/>
              <a:gd name="T4" fmla="+- 0 11196 6086"/>
              <a:gd name="T5" fmla="*/ T4 w 5110"/>
              <a:gd name="T6" fmla="+- 0 11421 11401"/>
              <a:gd name="T7" fmla="*/ 11421 h 20"/>
            </a:gdLst>
            <a:ahLst/>
            <a:cxnLst>
              <a:cxn ang="0">
                <a:pos x="T1" y="T3"/>
              </a:cxn>
              <a:cxn ang="0">
                <a:pos x="T5" y="T7"/>
              </a:cxn>
            </a:cxnLst>
            <a:rect l="0" t="0" r="r" b="b"/>
            <a:pathLst>
              <a:path w="5110" h="20">
                <a:moveTo>
                  <a:pt x="0" y="0"/>
                </a:moveTo>
                <a:lnTo>
                  <a:pt x="5110" y="20"/>
                </a:lnTo>
              </a:path>
            </a:pathLst>
          </a:custGeom>
          <a:noFill/>
          <a:ln w="25400">
            <a:solidFill>
              <a:srgbClr val="C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s-DO" dirty="0"/>
          </a:p>
        </p:txBody>
      </p:sp>
      <p:sp>
        <p:nvSpPr>
          <p:cNvPr id="18" name="TextBox 17">
            <a:extLst>
              <a:ext uri="{FF2B5EF4-FFF2-40B4-BE49-F238E27FC236}">
                <a16:creationId xmlns:a16="http://schemas.microsoft.com/office/drawing/2014/main" id="{E692EE62-E69A-0918-D1F2-6C8104B3D766}"/>
              </a:ext>
            </a:extLst>
          </p:cNvPr>
          <p:cNvSpPr txBox="1"/>
          <p:nvPr/>
        </p:nvSpPr>
        <p:spPr>
          <a:xfrm>
            <a:off x="2084194" y="1454754"/>
            <a:ext cx="8224401" cy="400110"/>
          </a:xfrm>
          <a:prstGeom prst="rect">
            <a:avLst/>
          </a:prstGeom>
          <a:solidFill>
            <a:srgbClr val="002060"/>
          </a:solidFill>
        </p:spPr>
        <p:txBody>
          <a:bodyPr wrap="square" rtlCol="0">
            <a:spAutoFit/>
          </a:bodyPr>
          <a:lstStyle/>
          <a:p>
            <a:pPr algn="just"/>
            <a:r>
              <a:rPr lang="es-DO" sz="2000" b="1" dirty="0">
                <a:solidFill>
                  <a:schemeClr val="bg1"/>
                </a:solidFill>
                <a:ea typeface="HGPGothicE" panose="020B0400000000000000" pitchFamily="34" charset="-128"/>
              </a:rPr>
              <a:t>INFORMACIONES GENERALES DEL COMPONENTE 5 DEL PROYECTO - </a:t>
            </a:r>
            <a:r>
              <a:rPr lang="es-DO" sz="2000" b="1" dirty="0" err="1">
                <a:solidFill>
                  <a:schemeClr val="bg1"/>
                </a:solidFill>
                <a:ea typeface="HGPGothicE" panose="020B0400000000000000" pitchFamily="34" charset="-128"/>
              </a:rPr>
              <a:t>CERC</a:t>
            </a:r>
            <a:endParaRPr lang="es-DO" sz="2000" b="1" dirty="0">
              <a:solidFill>
                <a:schemeClr val="bg1"/>
              </a:solidFill>
              <a:ea typeface="HGPGothicE" panose="020B0400000000000000" pitchFamily="34" charset="-128"/>
            </a:endParaRPr>
          </a:p>
        </p:txBody>
      </p:sp>
      <p:sp>
        <p:nvSpPr>
          <p:cNvPr id="8" name="TextBox 7">
            <a:extLst>
              <a:ext uri="{FF2B5EF4-FFF2-40B4-BE49-F238E27FC236}">
                <a16:creationId xmlns:a16="http://schemas.microsoft.com/office/drawing/2014/main" id="{6C00A67E-709E-6A28-E37F-2099389E18E9}"/>
              </a:ext>
            </a:extLst>
          </p:cNvPr>
          <p:cNvSpPr txBox="1"/>
          <p:nvPr/>
        </p:nvSpPr>
        <p:spPr>
          <a:xfrm>
            <a:off x="7332535" y="1966324"/>
            <a:ext cx="4942000" cy="392159"/>
          </a:xfrm>
          <a:prstGeom prst="rect">
            <a:avLst/>
          </a:prstGeom>
          <a:noFill/>
        </p:spPr>
        <p:txBody>
          <a:bodyPr wrap="square">
            <a:spAutoFit/>
          </a:bodyPr>
          <a:lstStyle>
            <a:defPPr>
              <a:defRPr lang="es-DO"/>
            </a:defPPr>
            <a:lvl1pPr marL="228600" marR="0" algn="ctr" eaLnBrk="0" hangingPunct="0">
              <a:lnSpc>
                <a:spcPct val="115000"/>
              </a:lnSpc>
              <a:spcBef>
                <a:spcPts val="600"/>
              </a:spcBef>
              <a:spcAft>
                <a:spcPts val="600"/>
              </a:spcAft>
              <a:defRPr b="1">
                <a:solidFill>
                  <a:srgbClr val="FF0000"/>
                </a:solidFill>
                <a:effectLst/>
                <a:latin typeface="Calibri" panose="020F0502020204030204" pitchFamily="34" charset="0"/>
                <a:ea typeface="Times New Roman" panose="02020603050405020304" pitchFamily="18" charset="0"/>
                <a:cs typeface="Arial" panose="020B0604020202020204" pitchFamily="34" charset="0"/>
              </a:defRPr>
            </a:lvl1pPr>
          </a:lstStyle>
          <a:p>
            <a:r>
              <a:rPr lang="es-ES" dirty="0"/>
              <a:t>Elegibilidad de Gastos bajo el </a:t>
            </a:r>
            <a:r>
              <a:rPr lang="es-ES" dirty="0" err="1"/>
              <a:t>CERC</a:t>
            </a:r>
            <a:r>
              <a:rPr lang="es-ES" dirty="0"/>
              <a:t> (1)</a:t>
            </a:r>
            <a:endParaRPr lang="es-DO" dirty="0"/>
          </a:p>
        </p:txBody>
      </p:sp>
      <p:sp>
        <p:nvSpPr>
          <p:cNvPr id="20" name="TextBox 19">
            <a:extLst>
              <a:ext uri="{FF2B5EF4-FFF2-40B4-BE49-F238E27FC236}">
                <a16:creationId xmlns:a16="http://schemas.microsoft.com/office/drawing/2014/main" id="{63D35990-35E1-C276-A102-55275A611ECB}"/>
              </a:ext>
            </a:extLst>
          </p:cNvPr>
          <p:cNvSpPr txBox="1"/>
          <p:nvPr/>
        </p:nvSpPr>
        <p:spPr>
          <a:xfrm>
            <a:off x="1497341" y="1931905"/>
            <a:ext cx="10263850" cy="5047536"/>
          </a:xfrm>
          <a:prstGeom prst="rect">
            <a:avLst/>
          </a:prstGeom>
          <a:noFill/>
        </p:spPr>
        <p:txBody>
          <a:bodyPr wrap="square">
            <a:spAutoFit/>
          </a:bodyPr>
          <a:lstStyle/>
          <a:p>
            <a:pPr marL="342900" marR="0" lvl="0" indent="-342900" algn="just">
              <a:spcBef>
                <a:spcPts val="0"/>
              </a:spcBef>
              <a:spcAft>
                <a:spcPts val="0"/>
              </a:spcAft>
              <a:buFont typeface="Symbol" panose="05050102010706020507" pitchFamily="18" charset="2"/>
              <a:buChar char=""/>
            </a:pPr>
            <a:r>
              <a:rPr lang="en-US" sz="1400" dirty="0" err="1">
                <a:effectLst/>
                <a:latin typeface="Calibri" panose="020F0502020204030204" pitchFamily="34" charset="0"/>
                <a:ea typeface="Calibri" panose="020F0502020204030204" pitchFamily="34" charset="0"/>
                <a:cs typeface="Arial" panose="020B0604020202020204" pitchFamily="34" charset="0"/>
              </a:rPr>
              <a:t>Equipamiento</a:t>
            </a:r>
            <a:r>
              <a:rPr lang="en-US" sz="1400" dirty="0">
                <a:effectLst/>
                <a:latin typeface="Calibri" panose="020F0502020204030204" pitchFamily="34" charset="0"/>
                <a:ea typeface="Calibri" panose="020F0502020204030204" pitchFamily="34" charset="0"/>
                <a:cs typeface="Arial" panose="020B0604020202020204" pitchFamily="34" charset="0"/>
              </a:rPr>
              <a:t> e </a:t>
            </a:r>
            <a:r>
              <a:rPr lang="en-US" sz="1400" dirty="0" err="1">
                <a:effectLst/>
                <a:latin typeface="Calibri" panose="020F0502020204030204" pitchFamily="34" charset="0"/>
                <a:ea typeface="Calibri" panose="020F0502020204030204" pitchFamily="34" charset="0"/>
                <a:cs typeface="Arial" panose="020B0604020202020204" pitchFamily="34" charset="0"/>
              </a:rPr>
              <a:t>insumos</a:t>
            </a:r>
            <a:r>
              <a:rPr lang="en-US" sz="1400" dirty="0">
                <a:effectLst/>
                <a:latin typeface="Calibri" panose="020F0502020204030204" pitchFamily="34" charset="0"/>
                <a:ea typeface="Calibri" panose="020F0502020204030204" pitchFamily="34" charset="0"/>
                <a:cs typeface="Arial" panose="020B0604020202020204" pitchFamily="34" charset="0"/>
              </a:rPr>
              <a:t> </a:t>
            </a:r>
            <a:r>
              <a:rPr lang="en-US" sz="1400" dirty="0" err="1">
                <a:effectLst/>
                <a:latin typeface="Calibri" panose="020F0502020204030204" pitchFamily="34" charset="0"/>
                <a:ea typeface="Calibri" panose="020F0502020204030204" pitchFamily="34" charset="0"/>
                <a:cs typeface="Arial" panose="020B0604020202020204" pitchFamily="34" charset="0"/>
              </a:rPr>
              <a:t>médicos</a:t>
            </a:r>
            <a:r>
              <a:rPr lang="en-US" sz="1400" dirty="0">
                <a:effectLst/>
                <a:latin typeface="Calibri" panose="020F0502020204030204" pitchFamily="34" charset="0"/>
                <a:ea typeface="Calibri" panose="020F0502020204030204" pitchFamily="34" charset="0"/>
                <a:cs typeface="Arial" panose="020B0604020202020204" pitchFamily="34" charset="0"/>
              </a:rPr>
              <a:t>.</a:t>
            </a:r>
            <a:endParaRPr lang="es-DO"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es-ES" sz="1400" dirty="0">
                <a:effectLst/>
                <a:latin typeface="Calibri" panose="020F0502020204030204" pitchFamily="34" charset="0"/>
                <a:ea typeface="Calibri" panose="020F0502020204030204" pitchFamily="34" charset="0"/>
                <a:cs typeface="Arial" panose="020B0604020202020204" pitchFamily="34" charset="0"/>
              </a:rPr>
              <a:t>Alimentos no perecibles, agua embotellada y contenedores.</a:t>
            </a:r>
            <a:endParaRPr lang="es-DO"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es-ES" sz="1400" dirty="0">
                <a:effectLst/>
                <a:latin typeface="Calibri" panose="020F0502020204030204" pitchFamily="34" charset="0"/>
                <a:ea typeface="Calibri" panose="020F0502020204030204" pitchFamily="34" charset="0"/>
                <a:cs typeface="Arial" panose="020B0604020202020204" pitchFamily="34" charset="0"/>
              </a:rPr>
              <a:t>Carpas u otros tipos de estructuras modulares para ser utilizadas como centros médicos, viviendas temporales y/o salas de clases en centros educativo.</a:t>
            </a:r>
            <a:endParaRPr lang="es-DO"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es-ES" sz="1400" dirty="0">
                <a:effectLst/>
                <a:latin typeface="Calibri" panose="020F0502020204030204" pitchFamily="34" charset="0"/>
                <a:ea typeface="Calibri" panose="020F0502020204030204" pitchFamily="34" charset="0"/>
                <a:cs typeface="Arial" panose="020B0604020202020204" pitchFamily="34" charset="0"/>
              </a:rPr>
              <a:t>Equipamiento e insumos educativos y/o para viviendas/albergues temporales (estufas, utensilios, carpas, camas, sacos de dormir, colchones, frazadas, hamacas, mallas anti mosquitos, kits de higiene personal y familiar, etc.) </a:t>
            </a:r>
            <a:endParaRPr lang="es-DO"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es-ES" sz="1400" dirty="0">
                <a:effectLst/>
                <a:latin typeface="Calibri" panose="020F0502020204030204" pitchFamily="34" charset="0"/>
                <a:ea typeface="Calibri" panose="020F0502020204030204" pitchFamily="34" charset="0"/>
                <a:cs typeface="Arial" panose="020B0604020202020204" pitchFamily="34" charset="0"/>
              </a:rPr>
              <a:t>Gasolina, diésel y lubricante de motor (para transporte aéreo, terrestre o marítimo).</a:t>
            </a:r>
            <a:endParaRPr lang="es-DO"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es-ES" sz="1400" dirty="0">
                <a:effectLst/>
                <a:latin typeface="Calibri" panose="020F0502020204030204" pitchFamily="34" charset="0"/>
                <a:ea typeface="Calibri" panose="020F0502020204030204" pitchFamily="34" charset="0"/>
                <a:cs typeface="Arial" panose="020B0604020202020204" pitchFamily="34" charset="0"/>
              </a:rPr>
              <a:t>Partes, equipamientos e insumos para motores, transportes y vehículos de construcción.</a:t>
            </a:r>
            <a:endParaRPr lang="es-DO"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es-ES" sz="1400" dirty="0">
                <a:effectLst/>
                <a:latin typeface="Calibri" panose="020F0502020204030204" pitchFamily="34" charset="0"/>
                <a:ea typeface="Calibri" panose="020F0502020204030204" pitchFamily="34" charset="0"/>
                <a:cs typeface="Arial" panose="020B0604020202020204" pitchFamily="34" charset="0"/>
              </a:rPr>
              <a:t>Arrendamiento de vehículos de transporte y/o carga (furgones, camionetas, </a:t>
            </a:r>
            <a:r>
              <a:rPr lang="es-ES" sz="1400" dirty="0" err="1">
                <a:effectLst/>
                <a:latin typeface="Calibri" panose="020F0502020204030204" pitchFamily="34" charset="0"/>
                <a:ea typeface="Calibri" panose="020F0502020204030204" pitchFamily="34" charset="0"/>
                <a:cs typeface="Arial" panose="020B0604020202020204" pitchFamily="34" charset="0"/>
              </a:rPr>
              <a:t>SUVs</a:t>
            </a:r>
            <a:r>
              <a:rPr lang="es-ES" sz="1400" dirty="0">
                <a:effectLst/>
                <a:latin typeface="Calibri" panose="020F0502020204030204" pitchFamily="34" charset="0"/>
                <a:ea typeface="Calibri" panose="020F0502020204030204" pitchFamily="34" charset="0"/>
                <a:cs typeface="Arial" panose="020B0604020202020204" pitchFamily="34" charset="0"/>
              </a:rPr>
              <a:t>).</a:t>
            </a:r>
            <a:endParaRPr lang="es-DO"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es-ES" sz="1400" dirty="0">
                <a:effectLst/>
                <a:latin typeface="Calibri" panose="020F0502020204030204" pitchFamily="34" charset="0"/>
                <a:ea typeface="Calibri" panose="020F0502020204030204" pitchFamily="34" charset="0"/>
                <a:cs typeface="Arial" panose="020B0604020202020204" pitchFamily="34" charset="0"/>
              </a:rPr>
              <a:t>Equipamiento, herramienta, materiales e insumos para la búsqueda y rescate (incluyendo embarcaciones ligeras y motores para el transporte y rescate).</a:t>
            </a:r>
            <a:endParaRPr lang="es-DO"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es-ES" sz="1400" dirty="0">
                <a:effectLst/>
                <a:latin typeface="Calibri" panose="020F0502020204030204" pitchFamily="34" charset="0"/>
                <a:ea typeface="Calibri" panose="020F0502020204030204" pitchFamily="34" charset="0"/>
                <a:cs typeface="Arial" panose="020B0604020202020204" pitchFamily="34" charset="0"/>
              </a:rPr>
              <a:t>Herramientas e insumos para la construcción (techos, mampostería, acero, piedras, ladrillos, etc.)</a:t>
            </a:r>
            <a:endParaRPr lang="es-DO"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es-ES" sz="1400" dirty="0">
                <a:effectLst/>
                <a:latin typeface="Calibri" panose="020F0502020204030204" pitchFamily="34" charset="0"/>
                <a:ea typeface="Calibri" panose="020F0502020204030204" pitchFamily="34" charset="0"/>
                <a:cs typeface="Arial" panose="020B0604020202020204" pitchFamily="34" charset="0"/>
              </a:rPr>
              <a:t>Equipamiento e insumos para la comunicación y trasmisión (radios, antenas, baterías, etc.)</a:t>
            </a:r>
            <a:endParaRPr lang="es-DO"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es-ES" sz="1400" dirty="0">
                <a:effectLst/>
                <a:latin typeface="Calibri" panose="020F0502020204030204" pitchFamily="34" charset="0"/>
                <a:ea typeface="Calibri" panose="020F0502020204030204" pitchFamily="34" charset="0"/>
                <a:cs typeface="Arial" panose="020B0604020202020204" pitchFamily="34" charset="0"/>
              </a:rPr>
              <a:t>Bombas de agua y estanques para el almacenamiento de agua.</a:t>
            </a:r>
            <a:endParaRPr lang="es-DO"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es-ES" sz="1400" dirty="0">
                <a:effectLst/>
                <a:latin typeface="Calibri" panose="020F0502020204030204" pitchFamily="34" charset="0"/>
                <a:ea typeface="Calibri" panose="020F0502020204030204" pitchFamily="34" charset="0"/>
                <a:cs typeface="Arial" panose="020B0604020202020204" pitchFamily="34" charset="0"/>
              </a:rPr>
              <a:t>Equipamiento, materiales e insumos para la desinfección y sanitización de agua potable así como la reparación/rehabilitación de sistemas de recolección de aguas negras. </a:t>
            </a:r>
            <a:endParaRPr lang="es-DO"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es-ES" sz="1400" dirty="0">
                <a:effectLst/>
                <a:latin typeface="Calibri" panose="020F0502020204030204" pitchFamily="34" charset="0"/>
                <a:ea typeface="Calibri" panose="020F0502020204030204" pitchFamily="34" charset="0"/>
                <a:cs typeface="Arial" panose="020B0604020202020204" pitchFamily="34" charset="0"/>
              </a:rPr>
              <a:t>Equipamiento, herramientas a insumos agrícolas, forestales, y para la pesca. </a:t>
            </a:r>
            <a:endParaRPr lang="es-DO"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es-ES" sz="1400" dirty="0">
                <a:effectLst/>
                <a:latin typeface="Calibri" panose="020F0502020204030204" pitchFamily="34" charset="0"/>
                <a:ea typeface="Calibri" panose="020F0502020204030204" pitchFamily="34" charset="0"/>
                <a:cs typeface="Arial" panose="020B0604020202020204" pitchFamily="34" charset="0"/>
              </a:rPr>
              <a:t>Alimento para animales e insumos veterinarios (vacunas, vitaminas, etc.)</a:t>
            </a:r>
            <a:endParaRPr lang="es-DO"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es-ES" sz="1400" dirty="0">
                <a:effectLst/>
                <a:latin typeface="Calibri" panose="020F0502020204030204" pitchFamily="34" charset="0"/>
                <a:ea typeface="Calibri" panose="020F0502020204030204" pitchFamily="34" charset="0"/>
                <a:cs typeface="Calibri" panose="020F0502020204030204" pitchFamily="34" charset="0"/>
              </a:rPr>
              <a:t>Materiales de construcción, equipamiento y maquinaria industrial. </a:t>
            </a:r>
            <a:endParaRPr lang="es-DO"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es-ES" sz="1400" dirty="0">
                <a:effectLst/>
                <a:latin typeface="Calibri" panose="020F0502020204030204" pitchFamily="34" charset="0"/>
                <a:ea typeface="Calibri" panose="020F0502020204030204" pitchFamily="34" charset="0"/>
                <a:cs typeface="Calibri" panose="020F0502020204030204" pitchFamily="34" charset="0"/>
              </a:rPr>
              <a:t>Baños temporales. </a:t>
            </a:r>
            <a:endParaRPr lang="es-DO"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es-ES" sz="1400" dirty="0">
                <a:effectLst/>
                <a:latin typeface="Calibri" panose="020F0502020204030204" pitchFamily="34" charset="0"/>
                <a:ea typeface="Calibri" panose="020F0502020204030204" pitchFamily="34" charset="0"/>
                <a:cs typeface="Calibri" panose="020F0502020204030204" pitchFamily="34" charset="0"/>
              </a:rPr>
              <a:t>Pozos de agua subterránea, equipamiento para acceder a sitios afectados, unidades de almacenamiento. </a:t>
            </a:r>
            <a:endParaRPr lang="es-DO"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es-ES" sz="1400" dirty="0">
                <a:effectLst/>
                <a:latin typeface="Calibri" panose="020F0502020204030204" pitchFamily="34" charset="0"/>
                <a:ea typeface="Calibri" panose="020F0502020204030204" pitchFamily="34" charset="0"/>
                <a:cs typeface="Calibri" panose="020F0502020204030204" pitchFamily="34" charset="0"/>
              </a:rPr>
              <a:t>Cualquier otro </a:t>
            </a:r>
            <a:r>
              <a:rPr lang="es-ES" sz="1400" dirty="0" err="1">
                <a:effectLst/>
                <a:latin typeface="Calibri" panose="020F0502020204030204" pitchFamily="34" charset="0"/>
                <a:ea typeface="Calibri" panose="020F0502020204030204" pitchFamily="34" charset="0"/>
                <a:cs typeface="Calibri" panose="020F0502020204030204" pitchFamily="34" charset="0"/>
              </a:rPr>
              <a:t>item</a:t>
            </a:r>
            <a:r>
              <a:rPr lang="es-ES" sz="1400" dirty="0">
                <a:effectLst/>
                <a:latin typeface="Calibri" panose="020F0502020204030204" pitchFamily="34" charset="0"/>
                <a:ea typeface="Calibri" panose="020F0502020204030204" pitchFamily="34" charset="0"/>
                <a:cs typeface="Calibri" panose="020F0502020204030204" pitchFamily="34" charset="0"/>
              </a:rPr>
              <a:t> convenido entre el Banco Mundial y el Prestatario (documentado en el </a:t>
            </a:r>
            <a:r>
              <a:rPr lang="es-ES" sz="1400" dirty="0" err="1">
                <a:effectLst/>
                <a:latin typeface="Calibri" panose="020F0502020204030204" pitchFamily="34" charset="0"/>
                <a:ea typeface="Calibri" panose="020F0502020204030204" pitchFamily="34" charset="0"/>
                <a:cs typeface="Calibri" panose="020F0502020204030204" pitchFamily="34" charset="0"/>
              </a:rPr>
              <a:t>PAE</a:t>
            </a:r>
            <a:r>
              <a:rPr lang="es-ES" sz="1400" dirty="0">
                <a:effectLst/>
                <a:latin typeface="Calibri" panose="020F0502020204030204" pitchFamily="34" charset="0"/>
                <a:ea typeface="Calibri" panose="020F0502020204030204" pitchFamily="34" charset="0"/>
                <a:cs typeface="Calibri" panose="020F0502020204030204" pitchFamily="34" charset="0"/>
              </a:rPr>
              <a:t>, Ayuda Memoria u otro documento formal del Proyecto).</a:t>
            </a:r>
            <a:endParaRPr lang="es-DO"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2" name="TextBox 21">
            <a:extLst>
              <a:ext uri="{FF2B5EF4-FFF2-40B4-BE49-F238E27FC236}">
                <a16:creationId xmlns:a16="http://schemas.microsoft.com/office/drawing/2014/main" id="{15C9CA42-FB98-9FAD-7BE5-7EF0863A87C3}"/>
              </a:ext>
            </a:extLst>
          </p:cNvPr>
          <p:cNvSpPr txBox="1"/>
          <p:nvPr/>
        </p:nvSpPr>
        <p:spPr>
          <a:xfrm>
            <a:off x="561521" y="1804485"/>
            <a:ext cx="844952" cy="369332"/>
          </a:xfrm>
          <a:prstGeom prst="rect">
            <a:avLst/>
          </a:prstGeom>
          <a:noFill/>
        </p:spPr>
        <p:txBody>
          <a:bodyPr wrap="square">
            <a:spAutoFit/>
          </a:bodyPr>
          <a:lstStyle/>
          <a:p>
            <a:r>
              <a:rPr lang="en-US" sz="1800" b="1" dirty="0" err="1">
                <a:solidFill>
                  <a:srgbClr val="FF0000"/>
                </a:solidFill>
                <a:effectLst/>
                <a:latin typeface="Calibri" panose="020F0502020204030204" pitchFamily="34" charset="0"/>
                <a:ea typeface="Calibri" panose="020F0502020204030204" pitchFamily="34" charset="0"/>
                <a:cs typeface="Arial" panose="020B0604020202020204" pitchFamily="34" charset="0"/>
              </a:rPr>
              <a:t>Bienes</a:t>
            </a:r>
            <a:endParaRPr lang="es-DO" dirty="0">
              <a:solidFill>
                <a:srgbClr val="FF0000"/>
              </a:solidFill>
            </a:endParaRPr>
          </a:p>
        </p:txBody>
      </p:sp>
    </p:spTree>
    <p:extLst>
      <p:ext uri="{BB962C8B-B14F-4D97-AF65-F5344CB8AC3E}">
        <p14:creationId xmlns:p14="http://schemas.microsoft.com/office/powerpoint/2010/main" val="760053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E63A45-30E9-B2F4-71E4-0F858EAA4E53}"/>
            </a:ext>
          </a:extLst>
        </p:cNvPr>
        <p:cNvGrpSpPr/>
        <p:nvPr/>
      </p:nvGrpSpPr>
      <p:grpSpPr>
        <a:xfrm>
          <a:off x="0" y="0"/>
          <a:ext cx="0" cy="0"/>
          <a:chOff x="0" y="0"/>
          <a:chExt cx="0" cy="0"/>
        </a:xfrm>
      </p:grpSpPr>
      <p:grpSp>
        <p:nvGrpSpPr>
          <p:cNvPr id="2" name="Grupo 64">
            <a:extLst>
              <a:ext uri="{FF2B5EF4-FFF2-40B4-BE49-F238E27FC236}">
                <a16:creationId xmlns:a16="http://schemas.microsoft.com/office/drawing/2014/main" id="{3CC624B4-8906-1971-E752-E8D8E01910B6}"/>
              </a:ext>
            </a:extLst>
          </p:cNvPr>
          <p:cNvGrpSpPr>
            <a:grpSpLocks/>
          </p:cNvGrpSpPr>
          <p:nvPr/>
        </p:nvGrpSpPr>
        <p:grpSpPr bwMode="auto">
          <a:xfrm>
            <a:off x="-722423" y="33912"/>
            <a:ext cx="6733199" cy="6945529"/>
            <a:chOff x="-995" y="950"/>
            <a:chExt cx="9340" cy="15156"/>
          </a:xfrm>
        </p:grpSpPr>
        <p:grpSp>
          <p:nvGrpSpPr>
            <p:cNvPr id="4" name="Group 3">
              <a:extLst>
                <a:ext uri="{FF2B5EF4-FFF2-40B4-BE49-F238E27FC236}">
                  <a16:creationId xmlns:a16="http://schemas.microsoft.com/office/drawing/2014/main" id="{95C33707-3807-1AE2-DFB6-D15E3878A397}"/>
                </a:ext>
              </a:extLst>
            </p:cNvPr>
            <p:cNvGrpSpPr>
              <a:grpSpLocks/>
            </p:cNvGrpSpPr>
            <p:nvPr/>
          </p:nvGrpSpPr>
          <p:grpSpPr bwMode="auto">
            <a:xfrm>
              <a:off x="-995" y="8358"/>
              <a:ext cx="9340" cy="7748"/>
              <a:chOff x="-995" y="8358"/>
              <a:chExt cx="9340" cy="7748"/>
            </a:xfrm>
          </p:grpSpPr>
          <p:sp>
            <p:nvSpPr>
              <p:cNvPr id="14" name="Freeform 98">
                <a:extLst>
                  <a:ext uri="{FF2B5EF4-FFF2-40B4-BE49-F238E27FC236}">
                    <a16:creationId xmlns:a16="http://schemas.microsoft.com/office/drawing/2014/main" id="{35D21A65-856B-8C6A-ECF4-7771B3BC0032}"/>
                  </a:ext>
                </a:extLst>
              </p:cNvPr>
              <p:cNvSpPr>
                <a:spLocks/>
              </p:cNvSpPr>
              <p:nvPr/>
            </p:nvSpPr>
            <p:spPr bwMode="auto">
              <a:xfrm>
                <a:off x="-995" y="8358"/>
                <a:ext cx="9340" cy="7748"/>
              </a:xfrm>
              <a:custGeom>
                <a:avLst/>
                <a:gdLst>
                  <a:gd name="T0" fmla="*/ 5665 w 8941"/>
                  <a:gd name="T1" fmla="+- 0 5060 5060"/>
                  <a:gd name="T2" fmla="*/ 5060 h 10780"/>
                  <a:gd name="T3" fmla="*/ 0 w 8941"/>
                  <a:gd name="T4" fmla="+- 0 11647 5060"/>
                  <a:gd name="T5" fmla="*/ 11647 h 10780"/>
                  <a:gd name="T6" fmla="*/ 2944 w 8941"/>
                  <a:gd name="T7" fmla="+- 0 15840 5060"/>
                  <a:gd name="T8" fmla="*/ 15840 h 10780"/>
                  <a:gd name="T9" fmla="*/ 8941 w 8941"/>
                  <a:gd name="T10" fmla="+- 0 8869 5060"/>
                  <a:gd name="T11" fmla="*/ 8869 h 10780"/>
                  <a:gd name="T12" fmla="*/ 5665 w 8941"/>
                  <a:gd name="T13" fmla="+- 0 5060 5060"/>
                  <a:gd name="T14" fmla="*/ 5060 h 10780"/>
                </a:gdLst>
                <a:ahLst/>
                <a:cxnLst>
                  <a:cxn ang="0">
                    <a:pos x="T0" y="T2"/>
                  </a:cxn>
                  <a:cxn ang="0">
                    <a:pos x="T3" y="T5"/>
                  </a:cxn>
                  <a:cxn ang="0">
                    <a:pos x="T6" y="T8"/>
                  </a:cxn>
                  <a:cxn ang="0">
                    <a:pos x="T9" y="T11"/>
                  </a:cxn>
                  <a:cxn ang="0">
                    <a:pos x="T12" y="T14"/>
                  </a:cxn>
                </a:cxnLst>
                <a:rect l="0" t="0" r="r" b="b"/>
                <a:pathLst>
                  <a:path w="8941" h="10780">
                    <a:moveTo>
                      <a:pt x="5665" y="0"/>
                    </a:moveTo>
                    <a:lnTo>
                      <a:pt x="0" y="6587"/>
                    </a:lnTo>
                    <a:lnTo>
                      <a:pt x="2944" y="10780"/>
                    </a:lnTo>
                    <a:lnTo>
                      <a:pt x="8941" y="3809"/>
                    </a:lnTo>
                    <a:lnTo>
                      <a:pt x="5665" y="0"/>
                    </a:lnTo>
                    <a:close/>
                  </a:path>
                </a:pathLst>
              </a:custGeom>
              <a:solidFill>
                <a:srgbClr val="D9D9D9"/>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s-DO" dirty="0"/>
              </a:p>
            </p:txBody>
          </p:sp>
        </p:grpSp>
        <p:grpSp>
          <p:nvGrpSpPr>
            <p:cNvPr id="5" name="Group 4">
              <a:extLst>
                <a:ext uri="{FF2B5EF4-FFF2-40B4-BE49-F238E27FC236}">
                  <a16:creationId xmlns:a16="http://schemas.microsoft.com/office/drawing/2014/main" id="{E84C28AF-A809-3610-A7A9-C34413E28344}"/>
                </a:ext>
              </a:extLst>
            </p:cNvPr>
            <p:cNvGrpSpPr>
              <a:grpSpLocks/>
            </p:cNvGrpSpPr>
            <p:nvPr/>
          </p:nvGrpSpPr>
          <p:grpSpPr bwMode="auto">
            <a:xfrm>
              <a:off x="0" y="3687"/>
              <a:ext cx="4921" cy="12080"/>
              <a:chOff x="0" y="3687"/>
              <a:chExt cx="4921" cy="12080"/>
            </a:xfrm>
          </p:grpSpPr>
          <p:sp>
            <p:nvSpPr>
              <p:cNvPr id="13" name="Freeform 100">
                <a:extLst>
                  <a:ext uri="{FF2B5EF4-FFF2-40B4-BE49-F238E27FC236}">
                    <a16:creationId xmlns:a16="http://schemas.microsoft.com/office/drawing/2014/main" id="{DA397B7E-B08C-FA94-FC6D-A284E6463201}"/>
                  </a:ext>
                </a:extLst>
              </p:cNvPr>
              <p:cNvSpPr>
                <a:spLocks/>
              </p:cNvSpPr>
              <p:nvPr/>
            </p:nvSpPr>
            <p:spPr bwMode="auto">
              <a:xfrm>
                <a:off x="0" y="3687"/>
                <a:ext cx="4921" cy="12080"/>
              </a:xfrm>
              <a:custGeom>
                <a:avLst/>
                <a:gdLst>
                  <a:gd name="T0" fmla="*/ 0 w 6125"/>
                  <a:gd name="T1" fmla="+- 0 4173 4173"/>
                  <a:gd name="T2" fmla="*/ 4173 h 11668"/>
                  <a:gd name="T3" fmla="*/ 0 w 6125"/>
                  <a:gd name="T4" fmla="+- 0 15840 4173"/>
                  <a:gd name="T5" fmla="*/ 15840 h 11668"/>
                  <a:gd name="T6" fmla="*/ 1928 w 6125"/>
                  <a:gd name="T7" fmla="+- 0 15840 4173"/>
                  <a:gd name="T8" fmla="*/ 15840 h 11668"/>
                  <a:gd name="T9" fmla="*/ 6125 w 6125"/>
                  <a:gd name="T10" fmla="+- 0 11097 4173"/>
                  <a:gd name="T11" fmla="*/ 11097 h 11668"/>
                  <a:gd name="T12" fmla="*/ 0 w 6125"/>
                  <a:gd name="T13" fmla="+- 0 4173 4173"/>
                  <a:gd name="T14" fmla="*/ 4173 h 11668"/>
                </a:gdLst>
                <a:ahLst/>
                <a:cxnLst>
                  <a:cxn ang="0">
                    <a:pos x="T0" y="T2"/>
                  </a:cxn>
                  <a:cxn ang="0">
                    <a:pos x="T3" y="T5"/>
                  </a:cxn>
                  <a:cxn ang="0">
                    <a:pos x="T6" y="T8"/>
                  </a:cxn>
                  <a:cxn ang="0">
                    <a:pos x="T9" y="T11"/>
                  </a:cxn>
                  <a:cxn ang="0">
                    <a:pos x="T12" y="T14"/>
                  </a:cxn>
                </a:cxnLst>
                <a:rect l="0" t="0" r="r" b="b"/>
                <a:pathLst>
                  <a:path w="6125" h="11668">
                    <a:moveTo>
                      <a:pt x="0" y="0"/>
                    </a:moveTo>
                    <a:lnTo>
                      <a:pt x="0" y="11667"/>
                    </a:lnTo>
                    <a:lnTo>
                      <a:pt x="1928" y="11667"/>
                    </a:lnTo>
                    <a:lnTo>
                      <a:pt x="6125" y="6924"/>
                    </a:lnTo>
                    <a:lnTo>
                      <a:pt x="0" y="0"/>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s-DO" dirty="0"/>
              </a:p>
            </p:txBody>
          </p:sp>
        </p:grpSp>
        <p:pic>
          <p:nvPicPr>
            <p:cNvPr id="12" name="Picture 11">
              <a:extLst>
                <a:ext uri="{FF2B5EF4-FFF2-40B4-BE49-F238E27FC236}">
                  <a16:creationId xmlns:a16="http://schemas.microsoft.com/office/drawing/2014/main" id="{48112207-7A53-3389-FCA7-647A1ACCBE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5" y="950"/>
              <a:ext cx="2080" cy="2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 name="Imagen 8">
            <a:extLst>
              <a:ext uri="{FF2B5EF4-FFF2-40B4-BE49-F238E27FC236}">
                <a16:creationId xmlns:a16="http://schemas.microsoft.com/office/drawing/2014/main" id="{CD10423F-91F7-A7E2-CF85-6C676F4C102B}"/>
              </a:ext>
            </a:extLst>
          </p:cNvPr>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4376461" y="54892"/>
            <a:ext cx="1499443" cy="1164374"/>
          </a:xfrm>
          <a:prstGeom prst="rect">
            <a:avLst/>
          </a:prstGeom>
          <a:noFill/>
          <a:ln>
            <a:noFill/>
          </a:ln>
        </p:spPr>
      </p:pic>
      <p:pic>
        <p:nvPicPr>
          <p:cNvPr id="17" name="Picture 3" descr="C:\Users\wb224794\Desktop\Logos\WB_S-WBG-Horizontal-RGB-high.jpg">
            <a:extLst>
              <a:ext uri="{FF2B5EF4-FFF2-40B4-BE49-F238E27FC236}">
                <a16:creationId xmlns:a16="http://schemas.microsoft.com/office/drawing/2014/main" id="{625DDDAD-761E-A7BC-5513-B869B0B4852E}"/>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65818" y="54892"/>
            <a:ext cx="2737717" cy="1164374"/>
          </a:xfrm>
          <a:prstGeom prst="rect">
            <a:avLst/>
          </a:prstGeom>
          <a:noFill/>
          <a:ln>
            <a:noFill/>
          </a:ln>
        </p:spPr>
      </p:pic>
      <p:sp>
        <p:nvSpPr>
          <p:cNvPr id="49" name="Freeform 109">
            <a:extLst>
              <a:ext uri="{FF2B5EF4-FFF2-40B4-BE49-F238E27FC236}">
                <a16:creationId xmlns:a16="http://schemas.microsoft.com/office/drawing/2014/main" id="{4569B68E-96A5-A19E-FA12-D4DB1920BFCB}"/>
              </a:ext>
            </a:extLst>
          </p:cNvPr>
          <p:cNvSpPr>
            <a:spLocks/>
          </p:cNvSpPr>
          <p:nvPr/>
        </p:nvSpPr>
        <p:spPr bwMode="auto">
          <a:xfrm>
            <a:off x="-5129" y="1266719"/>
            <a:ext cx="12197129" cy="0"/>
          </a:xfrm>
          <a:custGeom>
            <a:avLst/>
            <a:gdLst>
              <a:gd name="T0" fmla="+- 0 6086 6086"/>
              <a:gd name="T1" fmla="*/ T0 w 5110"/>
              <a:gd name="T2" fmla="+- 0 11401 11401"/>
              <a:gd name="T3" fmla="*/ 11401 h 20"/>
              <a:gd name="T4" fmla="+- 0 11196 6086"/>
              <a:gd name="T5" fmla="*/ T4 w 5110"/>
              <a:gd name="T6" fmla="+- 0 11421 11401"/>
              <a:gd name="T7" fmla="*/ 11421 h 20"/>
            </a:gdLst>
            <a:ahLst/>
            <a:cxnLst>
              <a:cxn ang="0">
                <a:pos x="T1" y="T3"/>
              </a:cxn>
              <a:cxn ang="0">
                <a:pos x="T5" y="T7"/>
              </a:cxn>
            </a:cxnLst>
            <a:rect l="0" t="0" r="r" b="b"/>
            <a:pathLst>
              <a:path w="5110" h="20">
                <a:moveTo>
                  <a:pt x="0" y="0"/>
                </a:moveTo>
                <a:lnTo>
                  <a:pt x="5110" y="20"/>
                </a:lnTo>
              </a:path>
            </a:pathLst>
          </a:custGeom>
          <a:noFill/>
          <a:ln w="25400">
            <a:solidFill>
              <a:srgbClr val="C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s-DO" dirty="0"/>
          </a:p>
        </p:txBody>
      </p:sp>
      <p:sp>
        <p:nvSpPr>
          <p:cNvPr id="18" name="TextBox 17">
            <a:extLst>
              <a:ext uri="{FF2B5EF4-FFF2-40B4-BE49-F238E27FC236}">
                <a16:creationId xmlns:a16="http://schemas.microsoft.com/office/drawing/2014/main" id="{4BE70C4B-F704-8AF4-3329-7C96BCE5F394}"/>
              </a:ext>
            </a:extLst>
          </p:cNvPr>
          <p:cNvSpPr txBox="1"/>
          <p:nvPr/>
        </p:nvSpPr>
        <p:spPr>
          <a:xfrm>
            <a:off x="2084194" y="1454754"/>
            <a:ext cx="8224401" cy="400110"/>
          </a:xfrm>
          <a:prstGeom prst="rect">
            <a:avLst/>
          </a:prstGeom>
          <a:solidFill>
            <a:srgbClr val="002060"/>
          </a:solidFill>
        </p:spPr>
        <p:txBody>
          <a:bodyPr wrap="square" rtlCol="0">
            <a:spAutoFit/>
          </a:bodyPr>
          <a:lstStyle/>
          <a:p>
            <a:pPr algn="just"/>
            <a:r>
              <a:rPr lang="es-DO" sz="2000" b="1" dirty="0">
                <a:solidFill>
                  <a:schemeClr val="bg1"/>
                </a:solidFill>
                <a:ea typeface="HGPGothicE" panose="020B0400000000000000" pitchFamily="34" charset="-128"/>
              </a:rPr>
              <a:t>INFORMACIONES GENERALES DEL COMPONENTE 5 DEL PROYECTO - </a:t>
            </a:r>
            <a:r>
              <a:rPr lang="es-DO" sz="2000" b="1" dirty="0" err="1">
                <a:solidFill>
                  <a:schemeClr val="bg1"/>
                </a:solidFill>
                <a:ea typeface="HGPGothicE" panose="020B0400000000000000" pitchFamily="34" charset="-128"/>
              </a:rPr>
              <a:t>CERC</a:t>
            </a:r>
            <a:endParaRPr lang="es-DO" sz="2000" b="1" dirty="0">
              <a:solidFill>
                <a:schemeClr val="bg1"/>
              </a:solidFill>
              <a:ea typeface="HGPGothicE" panose="020B0400000000000000" pitchFamily="34" charset="-128"/>
            </a:endParaRPr>
          </a:p>
        </p:txBody>
      </p:sp>
      <p:sp>
        <p:nvSpPr>
          <p:cNvPr id="8" name="TextBox 7">
            <a:extLst>
              <a:ext uri="{FF2B5EF4-FFF2-40B4-BE49-F238E27FC236}">
                <a16:creationId xmlns:a16="http://schemas.microsoft.com/office/drawing/2014/main" id="{1D350AA8-1B37-7B4B-2E81-58C110E194FF}"/>
              </a:ext>
            </a:extLst>
          </p:cNvPr>
          <p:cNvSpPr txBox="1"/>
          <p:nvPr/>
        </p:nvSpPr>
        <p:spPr>
          <a:xfrm>
            <a:off x="6435914" y="1955586"/>
            <a:ext cx="6462346" cy="392159"/>
          </a:xfrm>
          <a:prstGeom prst="rect">
            <a:avLst/>
          </a:prstGeom>
          <a:noFill/>
        </p:spPr>
        <p:txBody>
          <a:bodyPr wrap="square">
            <a:spAutoFit/>
          </a:bodyPr>
          <a:lstStyle>
            <a:defPPr>
              <a:defRPr lang="es-DO"/>
            </a:defPPr>
            <a:lvl1pPr marL="228600" marR="0" algn="ctr" eaLnBrk="0" hangingPunct="0">
              <a:lnSpc>
                <a:spcPct val="115000"/>
              </a:lnSpc>
              <a:spcBef>
                <a:spcPts val="600"/>
              </a:spcBef>
              <a:spcAft>
                <a:spcPts val="600"/>
              </a:spcAft>
              <a:defRPr b="1">
                <a:solidFill>
                  <a:srgbClr val="FF0000"/>
                </a:solidFill>
                <a:effectLst/>
                <a:latin typeface="Calibri" panose="020F0502020204030204" pitchFamily="34" charset="0"/>
                <a:ea typeface="Times New Roman" panose="02020603050405020304" pitchFamily="18" charset="0"/>
                <a:cs typeface="Arial" panose="020B0604020202020204" pitchFamily="34" charset="0"/>
              </a:defRPr>
            </a:lvl1pPr>
          </a:lstStyle>
          <a:p>
            <a:r>
              <a:rPr lang="es-ES" dirty="0"/>
              <a:t>Elegibilidad de Gastos bajo el </a:t>
            </a:r>
            <a:r>
              <a:rPr lang="es-ES" dirty="0" err="1"/>
              <a:t>CERC</a:t>
            </a:r>
            <a:r>
              <a:rPr lang="es-ES" dirty="0"/>
              <a:t> (2)</a:t>
            </a:r>
            <a:endParaRPr lang="es-DO" dirty="0"/>
          </a:p>
        </p:txBody>
      </p:sp>
      <p:sp>
        <p:nvSpPr>
          <p:cNvPr id="22" name="TextBox 21">
            <a:extLst>
              <a:ext uri="{FF2B5EF4-FFF2-40B4-BE49-F238E27FC236}">
                <a16:creationId xmlns:a16="http://schemas.microsoft.com/office/drawing/2014/main" id="{AD4D4D96-76BA-A919-2BB6-8D8E23C90A62}"/>
              </a:ext>
            </a:extLst>
          </p:cNvPr>
          <p:cNvSpPr txBox="1"/>
          <p:nvPr/>
        </p:nvSpPr>
        <p:spPr>
          <a:xfrm>
            <a:off x="513542" y="1978413"/>
            <a:ext cx="1570652" cy="369332"/>
          </a:xfrm>
          <a:prstGeom prst="rect">
            <a:avLst/>
          </a:prstGeom>
          <a:noFill/>
        </p:spPr>
        <p:txBody>
          <a:bodyPr wrap="square">
            <a:spAutoFit/>
          </a:bodyPr>
          <a:lstStyle/>
          <a:p>
            <a:r>
              <a:rPr lang="en-US" sz="1800" b="1" dirty="0" err="1">
                <a:solidFill>
                  <a:srgbClr val="FF0000"/>
                </a:solidFill>
                <a:effectLst/>
                <a:latin typeface="Calibri" panose="020F0502020204030204" pitchFamily="34" charset="0"/>
                <a:ea typeface="Calibri" panose="020F0502020204030204" pitchFamily="34" charset="0"/>
                <a:cs typeface="Arial" panose="020B0604020202020204" pitchFamily="34" charset="0"/>
              </a:rPr>
              <a:t>Servicios</a:t>
            </a:r>
            <a:endParaRPr lang="es-DO" dirty="0">
              <a:solidFill>
                <a:srgbClr val="FF0000"/>
              </a:solidFill>
            </a:endParaRPr>
          </a:p>
        </p:txBody>
      </p:sp>
      <p:sp>
        <p:nvSpPr>
          <p:cNvPr id="10" name="TextBox 9">
            <a:extLst>
              <a:ext uri="{FF2B5EF4-FFF2-40B4-BE49-F238E27FC236}">
                <a16:creationId xmlns:a16="http://schemas.microsoft.com/office/drawing/2014/main" id="{9EB9F583-6755-1033-3ED1-6727CF2CF6AD}"/>
              </a:ext>
            </a:extLst>
          </p:cNvPr>
          <p:cNvSpPr txBox="1"/>
          <p:nvPr/>
        </p:nvSpPr>
        <p:spPr>
          <a:xfrm>
            <a:off x="1851949" y="2471294"/>
            <a:ext cx="8848846" cy="3693319"/>
          </a:xfrm>
          <a:prstGeom prst="rect">
            <a:avLst/>
          </a:prstGeom>
          <a:noFill/>
        </p:spPr>
        <p:txBody>
          <a:bodyPr wrap="square">
            <a:spAutoFit/>
          </a:bodyPr>
          <a:lstStyle/>
          <a:p>
            <a:pPr marL="342900" marR="0" lvl="0" indent="-342900" algn="just">
              <a:spcBef>
                <a:spcPts val="0"/>
              </a:spcBef>
              <a:spcAft>
                <a:spcPts val="0"/>
              </a:spcAft>
              <a:buFont typeface="Symbol" panose="05050102010706020507" pitchFamily="18" charset="2"/>
              <a:buChar char=""/>
            </a:pPr>
            <a:r>
              <a:rPr lang="es-ES" sz="1800" dirty="0">
                <a:effectLst/>
                <a:latin typeface="Calibri" panose="020F0502020204030204" pitchFamily="34" charset="0"/>
                <a:ea typeface="Calibri" panose="020F0502020204030204" pitchFamily="34" charset="0"/>
                <a:cs typeface="Arial" panose="020B0604020202020204" pitchFamily="34" charset="0"/>
              </a:rPr>
              <a:t>Servicios de consultoría relacionadas con la respuesta a la emergencia, incluyendo entre otras cosas, estudios urgentes y encuestas necesarias para determinar el impacto del desastre y para establecer líneas bases para los procesos de respuesta, recuperación y reconstrucción e implementación de actividades de respuesta a la emergencia. </a:t>
            </a:r>
            <a:endParaRPr lang="es-DO"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es-ES" sz="1800" dirty="0">
                <a:effectLst/>
                <a:latin typeface="Calibri" panose="020F0502020204030204" pitchFamily="34" charset="0"/>
                <a:ea typeface="Calibri" panose="020F0502020204030204" pitchFamily="34" charset="0"/>
                <a:cs typeface="Calibri" panose="020F0502020204030204" pitchFamily="34" charset="0"/>
              </a:rPr>
              <a:t>Estudios de factibilidad y diseños técnicos.</a:t>
            </a:r>
            <a:endParaRPr lang="es-DO"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es-ES" sz="1800" dirty="0">
                <a:effectLst/>
                <a:latin typeface="Calibri" panose="020F0502020204030204" pitchFamily="34" charset="0"/>
                <a:ea typeface="Calibri" panose="020F0502020204030204" pitchFamily="34" charset="0"/>
                <a:cs typeface="Calibri" panose="020F0502020204030204" pitchFamily="34" charset="0"/>
              </a:rPr>
              <a:t>Supervisión de obras.</a:t>
            </a:r>
            <a:endParaRPr lang="es-DO"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es-ES" sz="1800" dirty="0">
                <a:effectLst/>
                <a:latin typeface="Calibri" panose="020F0502020204030204" pitchFamily="34" charset="0"/>
                <a:ea typeface="Calibri" panose="020F0502020204030204" pitchFamily="34" charset="0"/>
                <a:cs typeface="Calibri" panose="020F0502020204030204" pitchFamily="34" charset="0"/>
              </a:rPr>
              <a:t>Asistencia técnica para el desarrollo de Términos de Referencia, preparación de especificaciones técnicas y documentos de licitación.</a:t>
            </a:r>
            <a:endParaRPr lang="es-DO"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es-ES" sz="1800" dirty="0">
                <a:effectLst/>
                <a:latin typeface="Calibri" panose="020F0502020204030204" pitchFamily="34" charset="0"/>
                <a:ea typeface="Calibri" panose="020F0502020204030204" pitchFamily="34" charset="0"/>
                <a:cs typeface="Arial" panose="020B0604020202020204" pitchFamily="34" charset="0"/>
              </a:rPr>
              <a:t>Servicios de No-Consultoría incluyendo entre otras cosas: perforaciones, fotografías aéreas, imágenes satelitales, mapas y otras operaciones similares, campañas de información y difusión.</a:t>
            </a:r>
            <a:endParaRPr lang="es-DO" sz="1800" dirty="0">
              <a:effectLst/>
              <a:latin typeface="Calibri" panose="020F0502020204030204" pitchFamily="34" charset="0"/>
              <a:ea typeface="Calibri" panose="020F0502020204030204" pitchFamily="34" charset="0"/>
              <a:cs typeface="Times New Roman" panose="02020603050405020304" pitchFamily="18" charset="0"/>
            </a:endParaRPr>
          </a:p>
          <a:p>
            <a:r>
              <a:rPr lang="es-DO" sz="1800" dirty="0">
                <a:effectLst/>
                <a:latin typeface="Calibri" panose="020F0502020204030204" pitchFamily="34" charset="0"/>
                <a:ea typeface="Calibri" panose="020F0502020204030204" pitchFamily="34" charset="0"/>
                <a:cs typeface="Arial" panose="020B0604020202020204" pitchFamily="34" charset="0"/>
              </a:rPr>
              <a:t>Servicios de No- Consultoría para la entrega o cumplimiento de cualquiera de las actividades definidas como bienes (ej. </a:t>
            </a:r>
            <a:r>
              <a:rPr lang="en-US" sz="1800" dirty="0" err="1">
                <a:effectLst/>
                <a:latin typeface="Calibri" panose="020F0502020204030204" pitchFamily="34" charset="0"/>
                <a:ea typeface="Calibri" panose="020F0502020204030204" pitchFamily="34" charset="0"/>
                <a:cs typeface="Arial" panose="020B0604020202020204" pitchFamily="34" charset="0"/>
              </a:rPr>
              <a:t>Remoción</a:t>
            </a:r>
            <a:r>
              <a:rPr lang="en-US" sz="1800" dirty="0">
                <a:effectLst/>
                <a:latin typeface="Calibri" panose="020F0502020204030204" pitchFamily="34" charset="0"/>
                <a:ea typeface="Calibri" panose="020F0502020204030204" pitchFamily="34" charset="0"/>
                <a:cs typeface="Arial" panose="020B0604020202020204" pitchFamily="34" charset="0"/>
              </a:rPr>
              <a:t> de </a:t>
            </a:r>
            <a:r>
              <a:rPr lang="en-US" sz="1800" dirty="0" err="1">
                <a:effectLst/>
                <a:latin typeface="Calibri" panose="020F0502020204030204" pitchFamily="34" charset="0"/>
                <a:ea typeface="Calibri" panose="020F0502020204030204" pitchFamily="34" charset="0"/>
                <a:cs typeface="Arial" panose="020B0604020202020204" pitchFamily="34" charset="0"/>
              </a:rPr>
              <a:t>escombros</a:t>
            </a:r>
            <a:r>
              <a:rPr lang="en-US" sz="1800" dirty="0">
                <a:effectLst/>
                <a:latin typeface="Calibri" panose="020F0502020204030204" pitchFamily="34" charset="0"/>
                <a:ea typeface="Calibri" panose="020F0502020204030204" pitchFamily="34" charset="0"/>
                <a:cs typeface="Arial" panose="020B0604020202020204" pitchFamily="34" charset="0"/>
              </a:rPr>
              <a:t>, transporte de material residual, etc.) </a:t>
            </a:r>
            <a:endParaRPr lang="es-DO" dirty="0"/>
          </a:p>
        </p:txBody>
      </p:sp>
    </p:spTree>
    <p:extLst>
      <p:ext uri="{BB962C8B-B14F-4D97-AF65-F5344CB8AC3E}">
        <p14:creationId xmlns:p14="http://schemas.microsoft.com/office/powerpoint/2010/main" val="34926142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D4479E-13B3-BB2A-27B2-0D104F3D839E}"/>
            </a:ext>
          </a:extLst>
        </p:cNvPr>
        <p:cNvGrpSpPr/>
        <p:nvPr/>
      </p:nvGrpSpPr>
      <p:grpSpPr>
        <a:xfrm>
          <a:off x="0" y="0"/>
          <a:ext cx="0" cy="0"/>
          <a:chOff x="0" y="0"/>
          <a:chExt cx="0" cy="0"/>
        </a:xfrm>
      </p:grpSpPr>
      <p:grpSp>
        <p:nvGrpSpPr>
          <p:cNvPr id="2" name="Grupo 64">
            <a:extLst>
              <a:ext uri="{FF2B5EF4-FFF2-40B4-BE49-F238E27FC236}">
                <a16:creationId xmlns:a16="http://schemas.microsoft.com/office/drawing/2014/main" id="{07B6B077-4BCD-C50D-685D-E62179E15C6A}"/>
              </a:ext>
            </a:extLst>
          </p:cNvPr>
          <p:cNvGrpSpPr>
            <a:grpSpLocks/>
          </p:cNvGrpSpPr>
          <p:nvPr/>
        </p:nvGrpSpPr>
        <p:grpSpPr bwMode="auto">
          <a:xfrm>
            <a:off x="-722423" y="33912"/>
            <a:ext cx="6733199" cy="6945529"/>
            <a:chOff x="-995" y="950"/>
            <a:chExt cx="9340" cy="15156"/>
          </a:xfrm>
        </p:grpSpPr>
        <p:grpSp>
          <p:nvGrpSpPr>
            <p:cNvPr id="4" name="Group 3">
              <a:extLst>
                <a:ext uri="{FF2B5EF4-FFF2-40B4-BE49-F238E27FC236}">
                  <a16:creationId xmlns:a16="http://schemas.microsoft.com/office/drawing/2014/main" id="{4AFD7CFB-114B-4515-5612-2871EDAC1852}"/>
                </a:ext>
              </a:extLst>
            </p:cNvPr>
            <p:cNvGrpSpPr>
              <a:grpSpLocks/>
            </p:cNvGrpSpPr>
            <p:nvPr/>
          </p:nvGrpSpPr>
          <p:grpSpPr bwMode="auto">
            <a:xfrm>
              <a:off x="-995" y="8358"/>
              <a:ext cx="9340" cy="7748"/>
              <a:chOff x="-995" y="8358"/>
              <a:chExt cx="9340" cy="7748"/>
            </a:xfrm>
          </p:grpSpPr>
          <p:sp>
            <p:nvSpPr>
              <p:cNvPr id="14" name="Freeform 98">
                <a:extLst>
                  <a:ext uri="{FF2B5EF4-FFF2-40B4-BE49-F238E27FC236}">
                    <a16:creationId xmlns:a16="http://schemas.microsoft.com/office/drawing/2014/main" id="{CC066CDD-546C-811B-C8A1-C8F4EAC7228D}"/>
                  </a:ext>
                </a:extLst>
              </p:cNvPr>
              <p:cNvSpPr>
                <a:spLocks/>
              </p:cNvSpPr>
              <p:nvPr/>
            </p:nvSpPr>
            <p:spPr bwMode="auto">
              <a:xfrm>
                <a:off x="-995" y="8358"/>
                <a:ext cx="9340" cy="7748"/>
              </a:xfrm>
              <a:custGeom>
                <a:avLst/>
                <a:gdLst>
                  <a:gd name="T0" fmla="*/ 5665 w 8941"/>
                  <a:gd name="T1" fmla="+- 0 5060 5060"/>
                  <a:gd name="T2" fmla="*/ 5060 h 10780"/>
                  <a:gd name="T3" fmla="*/ 0 w 8941"/>
                  <a:gd name="T4" fmla="+- 0 11647 5060"/>
                  <a:gd name="T5" fmla="*/ 11647 h 10780"/>
                  <a:gd name="T6" fmla="*/ 2944 w 8941"/>
                  <a:gd name="T7" fmla="+- 0 15840 5060"/>
                  <a:gd name="T8" fmla="*/ 15840 h 10780"/>
                  <a:gd name="T9" fmla="*/ 8941 w 8941"/>
                  <a:gd name="T10" fmla="+- 0 8869 5060"/>
                  <a:gd name="T11" fmla="*/ 8869 h 10780"/>
                  <a:gd name="T12" fmla="*/ 5665 w 8941"/>
                  <a:gd name="T13" fmla="+- 0 5060 5060"/>
                  <a:gd name="T14" fmla="*/ 5060 h 10780"/>
                </a:gdLst>
                <a:ahLst/>
                <a:cxnLst>
                  <a:cxn ang="0">
                    <a:pos x="T0" y="T2"/>
                  </a:cxn>
                  <a:cxn ang="0">
                    <a:pos x="T3" y="T5"/>
                  </a:cxn>
                  <a:cxn ang="0">
                    <a:pos x="T6" y="T8"/>
                  </a:cxn>
                  <a:cxn ang="0">
                    <a:pos x="T9" y="T11"/>
                  </a:cxn>
                  <a:cxn ang="0">
                    <a:pos x="T12" y="T14"/>
                  </a:cxn>
                </a:cxnLst>
                <a:rect l="0" t="0" r="r" b="b"/>
                <a:pathLst>
                  <a:path w="8941" h="10780">
                    <a:moveTo>
                      <a:pt x="5665" y="0"/>
                    </a:moveTo>
                    <a:lnTo>
                      <a:pt x="0" y="6587"/>
                    </a:lnTo>
                    <a:lnTo>
                      <a:pt x="2944" y="10780"/>
                    </a:lnTo>
                    <a:lnTo>
                      <a:pt x="8941" y="3809"/>
                    </a:lnTo>
                    <a:lnTo>
                      <a:pt x="5665" y="0"/>
                    </a:lnTo>
                    <a:close/>
                  </a:path>
                </a:pathLst>
              </a:custGeom>
              <a:solidFill>
                <a:srgbClr val="D9D9D9"/>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s-DO" dirty="0"/>
              </a:p>
            </p:txBody>
          </p:sp>
        </p:grpSp>
        <p:grpSp>
          <p:nvGrpSpPr>
            <p:cNvPr id="5" name="Group 4">
              <a:extLst>
                <a:ext uri="{FF2B5EF4-FFF2-40B4-BE49-F238E27FC236}">
                  <a16:creationId xmlns:a16="http://schemas.microsoft.com/office/drawing/2014/main" id="{1E21AB4B-61F5-2F1A-BF71-BDABC9855E65}"/>
                </a:ext>
              </a:extLst>
            </p:cNvPr>
            <p:cNvGrpSpPr>
              <a:grpSpLocks/>
            </p:cNvGrpSpPr>
            <p:nvPr/>
          </p:nvGrpSpPr>
          <p:grpSpPr bwMode="auto">
            <a:xfrm>
              <a:off x="0" y="3687"/>
              <a:ext cx="4921" cy="12080"/>
              <a:chOff x="0" y="3687"/>
              <a:chExt cx="4921" cy="12080"/>
            </a:xfrm>
          </p:grpSpPr>
          <p:sp>
            <p:nvSpPr>
              <p:cNvPr id="13" name="Freeform 100">
                <a:extLst>
                  <a:ext uri="{FF2B5EF4-FFF2-40B4-BE49-F238E27FC236}">
                    <a16:creationId xmlns:a16="http://schemas.microsoft.com/office/drawing/2014/main" id="{81526D29-0E05-46DC-EE71-AF2F3CAE2B61}"/>
                  </a:ext>
                </a:extLst>
              </p:cNvPr>
              <p:cNvSpPr>
                <a:spLocks/>
              </p:cNvSpPr>
              <p:nvPr/>
            </p:nvSpPr>
            <p:spPr bwMode="auto">
              <a:xfrm>
                <a:off x="0" y="3687"/>
                <a:ext cx="4921" cy="12080"/>
              </a:xfrm>
              <a:custGeom>
                <a:avLst/>
                <a:gdLst>
                  <a:gd name="T0" fmla="*/ 0 w 6125"/>
                  <a:gd name="T1" fmla="+- 0 4173 4173"/>
                  <a:gd name="T2" fmla="*/ 4173 h 11668"/>
                  <a:gd name="T3" fmla="*/ 0 w 6125"/>
                  <a:gd name="T4" fmla="+- 0 15840 4173"/>
                  <a:gd name="T5" fmla="*/ 15840 h 11668"/>
                  <a:gd name="T6" fmla="*/ 1928 w 6125"/>
                  <a:gd name="T7" fmla="+- 0 15840 4173"/>
                  <a:gd name="T8" fmla="*/ 15840 h 11668"/>
                  <a:gd name="T9" fmla="*/ 6125 w 6125"/>
                  <a:gd name="T10" fmla="+- 0 11097 4173"/>
                  <a:gd name="T11" fmla="*/ 11097 h 11668"/>
                  <a:gd name="T12" fmla="*/ 0 w 6125"/>
                  <a:gd name="T13" fmla="+- 0 4173 4173"/>
                  <a:gd name="T14" fmla="*/ 4173 h 11668"/>
                </a:gdLst>
                <a:ahLst/>
                <a:cxnLst>
                  <a:cxn ang="0">
                    <a:pos x="T0" y="T2"/>
                  </a:cxn>
                  <a:cxn ang="0">
                    <a:pos x="T3" y="T5"/>
                  </a:cxn>
                  <a:cxn ang="0">
                    <a:pos x="T6" y="T8"/>
                  </a:cxn>
                  <a:cxn ang="0">
                    <a:pos x="T9" y="T11"/>
                  </a:cxn>
                  <a:cxn ang="0">
                    <a:pos x="T12" y="T14"/>
                  </a:cxn>
                </a:cxnLst>
                <a:rect l="0" t="0" r="r" b="b"/>
                <a:pathLst>
                  <a:path w="6125" h="11668">
                    <a:moveTo>
                      <a:pt x="0" y="0"/>
                    </a:moveTo>
                    <a:lnTo>
                      <a:pt x="0" y="11667"/>
                    </a:lnTo>
                    <a:lnTo>
                      <a:pt x="1928" y="11667"/>
                    </a:lnTo>
                    <a:lnTo>
                      <a:pt x="6125" y="6924"/>
                    </a:lnTo>
                    <a:lnTo>
                      <a:pt x="0" y="0"/>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s-DO" dirty="0"/>
              </a:p>
            </p:txBody>
          </p:sp>
        </p:grpSp>
        <p:pic>
          <p:nvPicPr>
            <p:cNvPr id="12" name="Picture 11">
              <a:extLst>
                <a:ext uri="{FF2B5EF4-FFF2-40B4-BE49-F238E27FC236}">
                  <a16:creationId xmlns:a16="http://schemas.microsoft.com/office/drawing/2014/main" id="{D78F3645-5353-8832-0ADF-BF85A2006AA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5" y="950"/>
              <a:ext cx="2080" cy="2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 name="Imagen 8">
            <a:extLst>
              <a:ext uri="{FF2B5EF4-FFF2-40B4-BE49-F238E27FC236}">
                <a16:creationId xmlns:a16="http://schemas.microsoft.com/office/drawing/2014/main" id="{22610F82-98B9-62CC-CD95-2DA352F76F50}"/>
              </a:ext>
            </a:extLst>
          </p:cNvPr>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4376461" y="54892"/>
            <a:ext cx="1499443" cy="1164374"/>
          </a:xfrm>
          <a:prstGeom prst="rect">
            <a:avLst/>
          </a:prstGeom>
          <a:noFill/>
          <a:ln>
            <a:noFill/>
          </a:ln>
        </p:spPr>
      </p:pic>
      <p:pic>
        <p:nvPicPr>
          <p:cNvPr id="17" name="Picture 3" descr="C:\Users\wb224794\Desktop\Logos\WB_S-WBG-Horizontal-RGB-high.jpg">
            <a:extLst>
              <a:ext uri="{FF2B5EF4-FFF2-40B4-BE49-F238E27FC236}">
                <a16:creationId xmlns:a16="http://schemas.microsoft.com/office/drawing/2014/main" id="{F604B87C-1D8C-1FFE-EC3D-A07D62F7D99C}"/>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65818" y="54892"/>
            <a:ext cx="2737717" cy="1164374"/>
          </a:xfrm>
          <a:prstGeom prst="rect">
            <a:avLst/>
          </a:prstGeom>
          <a:noFill/>
          <a:ln>
            <a:noFill/>
          </a:ln>
        </p:spPr>
      </p:pic>
      <p:sp>
        <p:nvSpPr>
          <p:cNvPr id="49" name="Freeform 109">
            <a:extLst>
              <a:ext uri="{FF2B5EF4-FFF2-40B4-BE49-F238E27FC236}">
                <a16:creationId xmlns:a16="http://schemas.microsoft.com/office/drawing/2014/main" id="{CB53D03D-8694-ECEE-FB3D-474B64F772A5}"/>
              </a:ext>
            </a:extLst>
          </p:cNvPr>
          <p:cNvSpPr>
            <a:spLocks/>
          </p:cNvSpPr>
          <p:nvPr/>
        </p:nvSpPr>
        <p:spPr bwMode="auto">
          <a:xfrm>
            <a:off x="-5129" y="1266719"/>
            <a:ext cx="12197129" cy="0"/>
          </a:xfrm>
          <a:custGeom>
            <a:avLst/>
            <a:gdLst>
              <a:gd name="T0" fmla="+- 0 6086 6086"/>
              <a:gd name="T1" fmla="*/ T0 w 5110"/>
              <a:gd name="T2" fmla="+- 0 11401 11401"/>
              <a:gd name="T3" fmla="*/ 11401 h 20"/>
              <a:gd name="T4" fmla="+- 0 11196 6086"/>
              <a:gd name="T5" fmla="*/ T4 w 5110"/>
              <a:gd name="T6" fmla="+- 0 11421 11401"/>
              <a:gd name="T7" fmla="*/ 11421 h 20"/>
            </a:gdLst>
            <a:ahLst/>
            <a:cxnLst>
              <a:cxn ang="0">
                <a:pos x="T1" y="T3"/>
              </a:cxn>
              <a:cxn ang="0">
                <a:pos x="T5" y="T7"/>
              </a:cxn>
            </a:cxnLst>
            <a:rect l="0" t="0" r="r" b="b"/>
            <a:pathLst>
              <a:path w="5110" h="20">
                <a:moveTo>
                  <a:pt x="0" y="0"/>
                </a:moveTo>
                <a:lnTo>
                  <a:pt x="5110" y="20"/>
                </a:lnTo>
              </a:path>
            </a:pathLst>
          </a:custGeom>
          <a:noFill/>
          <a:ln w="25400">
            <a:solidFill>
              <a:srgbClr val="C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s-DO" dirty="0"/>
          </a:p>
        </p:txBody>
      </p:sp>
      <p:sp>
        <p:nvSpPr>
          <p:cNvPr id="18" name="TextBox 17">
            <a:extLst>
              <a:ext uri="{FF2B5EF4-FFF2-40B4-BE49-F238E27FC236}">
                <a16:creationId xmlns:a16="http://schemas.microsoft.com/office/drawing/2014/main" id="{32EA6BAF-0BD1-A5CB-87B5-2C2C930AD8E1}"/>
              </a:ext>
            </a:extLst>
          </p:cNvPr>
          <p:cNvSpPr txBox="1"/>
          <p:nvPr/>
        </p:nvSpPr>
        <p:spPr>
          <a:xfrm>
            <a:off x="2084194" y="1454754"/>
            <a:ext cx="8224401" cy="400110"/>
          </a:xfrm>
          <a:prstGeom prst="rect">
            <a:avLst/>
          </a:prstGeom>
          <a:solidFill>
            <a:srgbClr val="002060"/>
          </a:solidFill>
        </p:spPr>
        <p:txBody>
          <a:bodyPr wrap="square" rtlCol="0">
            <a:spAutoFit/>
          </a:bodyPr>
          <a:lstStyle/>
          <a:p>
            <a:pPr algn="just"/>
            <a:r>
              <a:rPr lang="es-DO" sz="2000" b="1" dirty="0">
                <a:solidFill>
                  <a:schemeClr val="bg1"/>
                </a:solidFill>
                <a:ea typeface="HGPGothicE" panose="020B0400000000000000" pitchFamily="34" charset="-128"/>
              </a:rPr>
              <a:t>INFORMACIONES GENERALES DEL COMPONENTE 5 DEL PROYECTO - </a:t>
            </a:r>
            <a:r>
              <a:rPr lang="es-DO" sz="2000" b="1" dirty="0" err="1">
                <a:solidFill>
                  <a:schemeClr val="bg1"/>
                </a:solidFill>
                <a:ea typeface="HGPGothicE" panose="020B0400000000000000" pitchFamily="34" charset="-128"/>
              </a:rPr>
              <a:t>CERC</a:t>
            </a:r>
            <a:endParaRPr lang="es-DO" sz="2000" b="1" dirty="0">
              <a:solidFill>
                <a:schemeClr val="bg1"/>
              </a:solidFill>
              <a:ea typeface="HGPGothicE" panose="020B0400000000000000" pitchFamily="34" charset="-128"/>
            </a:endParaRPr>
          </a:p>
        </p:txBody>
      </p:sp>
      <p:sp>
        <p:nvSpPr>
          <p:cNvPr id="8" name="TextBox 7">
            <a:extLst>
              <a:ext uri="{FF2B5EF4-FFF2-40B4-BE49-F238E27FC236}">
                <a16:creationId xmlns:a16="http://schemas.microsoft.com/office/drawing/2014/main" id="{27543674-8951-301D-AAB8-A80A2D5E8C64}"/>
              </a:ext>
            </a:extLst>
          </p:cNvPr>
          <p:cNvSpPr txBox="1"/>
          <p:nvPr/>
        </p:nvSpPr>
        <p:spPr>
          <a:xfrm>
            <a:off x="6435914" y="1955586"/>
            <a:ext cx="6462346" cy="392159"/>
          </a:xfrm>
          <a:prstGeom prst="rect">
            <a:avLst/>
          </a:prstGeom>
          <a:noFill/>
        </p:spPr>
        <p:txBody>
          <a:bodyPr wrap="square">
            <a:spAutoFit/>
          </a:bodyPr>
          <a:lstStyle>
            <a:defPPr>
              <a:defRPr lang="es-DO"/>
            </a:defPPr>
            <a:lvl1pPr marL="228600" marR="0" algn="ctr" eaLnBrk="0" hangingPunct="0">
              <a:lnSpc>
                <a:spcPct val="115000"/>
              </a:lnSpc>
              <a:spcBef>
                <a:spcPts val="600"/>
              </a:spcBef>
              <a:spcAft>
                <a:spcPts val="600"/>
              </a:spcAft>
              <a:defRPr b="1">
                <a:solidFill>
                  <a:srgbClr val="FF0000"/>
                </a:solidFill>
                <a:effectLst/>
                <a:latin typeface="Calibri" panose="020F0502020204030204" pitchFamily="34" charset="0"/>
                <a:ea typeface="Times New Roman" panose="02020603050405020304" pitchFamily="18" charset="0"/>
                <a:cs typeface="Arial" panose="020B0604020202020204" pitchFamily="34" charset="0"/>
              </a:defRPr>
            </a:lvl1pPr>
          </a:lstStyle>
          <a:p>
            <a:r>
              <a:rPr lang="es-ES" dirty="0"/>
              <a:t>Elegibilidad de Gastos bajo el </a:t>
            </a:r>
            <a:r>
              <a:rPr lang="es-ES" dirty="0" err="1"/>
              <a:t>CERC</a:t>
            </a:r>
            <a:r>
              <a:rPr lang="es-ES" dirty="0"/>
              <a:t> (3)</a:t>
            </a:r>
            <a:endParaRPr lang="es-DO" dirty="0"/>
          </a:p>
        </p:txBody>
      </p:sp>
      <p:sp>
        <p:nvSpPr>
          <p:cNvPr id="22" name="TextBox 21">
            <a:extLst>
              <a:ext uri="{FF2B5EF4-FFF2-40B4-BE49-F238E27FC236}">
                <a16:creationId xmlns:a16="http://schemas.microsoft.com/office/drawing/2014/main" id="{90B35873-6163-1B8D-FF04-3AB3905A7AA8}"/>
              </a:ext>
            </a:extLst>
          </p:cNvPr>
          <p:cNvSpPr txBox="1"/>
          <p:nvPr/>
        </p:nvSpPr>
        <p:spPr>
          <a:xfrm>
            <a:off x="747747" y="2074326"/>
            <a:ext cx="1570652" cy="369332"/>
          </a:xfrm>
          <a:prstGeom prst="rect">
            <a:avLst/>
          </a:prstGeom>
          <a:noFill/>
        </p:spPr>
        <p:txBody>
          <a:bodyPr wrap="square">
            <a:spAutoFit/>
          </a:bodyPr>
          <a:lstStyle/>
          <a:p>
            <a:r>
              <a:rPr lang="en-US" sz="1800" b="1" dirty="0" err="1">
                <a:solidFill>
                  <a:srgbClr val="FF0000"/>
                </a:solidFill>
                <a:effectLst/>
                <a:latin typeface="Calibri" panose="020F0502020204030204" pitchFamily="34" charset="0"/>
                <a:ea typeface="Calibri" panose="020F0502020204030204" pitchFamily="34" charset="0"/>
                <a:cs typeface="Arial" panose="020B0604020202020204" pitchFamily="34" charset="0"/>
              </a:rPr>
              <a:t>Obras</a:t>
            </a:r>
            <a:endParaRPr lang="es-DO" dirty="0">
              <a:solidFill>
                <a:srgbClr val="FF0000"/>
              </a:solidFill>
            </a:endParaRPr>
          </a:p>
        </p:txBody>
      </p:sp>
      <p:sp>
        <p:nvSpPr>
          <p:cNvPr id="6" name="TextBox 5">
            <a:extLst>
              <a:ext uri="{FF2B5EF4-FFF2-40B4-BE49-F238E27FC236}">
                <a16:creationId xmlns:a16="http://schemas.microsoft.com/office/drawing/2014/main" id="{B962C8AA-5D5D-07A8-FB84-CA729268B950}"/>
              </a:ext>
            </a:extLst>
          </p:cNvPr>
          <p:cNvSpPr txBox="1"/>
          <p:nvPr/>
        </p:nvSpPr>
        <p:spPr>
          <a:xfrm>
            <a:off x="1707219" y="2369220"/>
            <a:ext cx="8709996" cy="2308324"/>
          </a:xfrm>
          <a:prstGeom prst="rect">
            <a:avLst/>
          </a:prstGeom>
          <a:noFill/>
        </p:spPr>
        <p:txBody>
          <a:bodyPr wrap="square">
            <a:spAutoFit/>
          </a:bodyPr>
          <a:lstStyle/>
          <a:p>
            <a:pPr marL="342900" marR="0" lvl="0" indent="-342900" algn="just">
              <a:spcBef>
                <a:spcPts val="0"/>
              </a:spcBef>
              <a:spcAft>
                <a:spcPts val="0"/>
              </a:spcAft>
              <a:buFont typeface="Symbol" panose="05050102010706020507" pitchFamily="18" charset="2"/>
              <a:buChar char=""/>
            </a:pPr>
            <a:r>
              <a:rPr lang="es-ES" dirty="0">
                <a:effectLst/>
                <a:latin typeface="Calibri" panose="020F0502020204030204" pitchFamily="34" charset="0"/>
                <a:ea typeface="Calibri" panose="020F0502020204030204" pitchFamily="34" charset="0"/>
                <a:cs typeface="Arial" panose="020B0604020202020204" pitchFamily="34" charset="0"/>
              </a:rPr>
              <a:t>Reparación de infraestructura dañada incluyendo entre otras cosas: Sistemas de agua potable y saneamiento, canales, caminos, puentes y sistemas de transporte, electricidad y energía, telecomunicaciones y otro tipo de infraestructura afectada por el evento. </a:t>
            </a:r>
            <a:endParaRPr lang="es-DO"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es-ES" dirty="0" err="1">
                <a:effectLst/>
                <a:latin typeface="Calibri" panose="020F0502020204030204" pitchFamily="34" charset="0"/>
                <a:ea typeface="Calibri" panose="020F0502020204030204" pitchFamily="34" charset="0"/>
                <a:cs typeface="Calibri" panose="020F0502020204030204" pitchFamily="34" charset="0"/>
              </a:rPr>
              <a:t>Re-establecimiento</a:t>
            </a:r>
            <a:r>
              <a:rPr lang="es-ES" dirty="0">
                <a:effectLst/>
                <a:latin typeface="Calibri" panose="020F0502020204030204" pitchFamily="34" charset="0"/>
                <a:ea typeface="Calibri" panose="020F0502020204030204" pitchFamily="34" charset="0"/>
                <a:cs typeface="Calibri" panose="020F0502020204030204" pitchFamily="34" charset="0"/>
              </a:rPr>
              <a:t> de sistemas rurales y urbanos de residuos sólidos, agua y saneamiento (incluyendo drenajes urbanos).</a:t>
            </a:r>
            <a:endParaRPr lang="es-DO"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es-ES" dirty="0">
                <a:effectLst/>
                <a:latin typeface="Calibri" panose="020F0502020204030204" pitchFamily="34" charset="0"/>
                <a:ea typeface="Calibri" panose="020F0502020204030204" pitchFamily="34" charset="0"/>
                <a:cs typeface="Arial" panose="020B0604020202020204" pitchFamily="34" charset="0"/>
              </a:rPr>
              <a:t>Reparación, restauración, rehabilitación de escuelas, hospitales, centros de salud y edificios administrativos.</a:t>
            </a:r>
            <a:endParaRPr lang="es-DO"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buFont typeface="Symbol" panose="05050102010706020507" pitchFamily="18" charset="2"/>
              <a:buChar char=""/>
            </a:pPr>
            <a:r>
              <a:rPr lang="es-DO" dirty="0">
                <a:latin typeface="Calibri" panose="020F0502020204030204" pitchFamily="34" charset="0"/>
                <a:ea typeface="Calibri" panose="020F0502020204030204" pitchFamily="34" charset="0"/>
                <a:cs typeface="Arial" panose="020B0604020202020204" pitchFamily="34" charset="0"/>
              </a:rPr>
              <a:t>Remoción y disposición de escombros asociados con cualquier actividad elegible. </a:t>
            </a:r>
          </a:p>
        </p:txBody>
      </p:sp>
      <p:sp>
        <p:nvSpPr>
          <p:cNvPr id="15" name="TextBox 14">
            <a:extLst>
              <a:ext uri="{FF2B5EF4-FFF2-40B4-BE49-F238E27FC236}">
                <a16:creationId xmlns:a16="http://schemas.microsoft.com/office/drawing/2014/main" id="{E41C86CF-C0E6-D324-939D-1A759937FCD6}"/>
              </a:ext>
            </a:extLst>
          </p:cNvPr>
          <p:cNvSpPr txBox="1"/>
          <p:nvPr/>
        </p:nvSpPr>
        <p:spPr>
          <a:xfrm>
            <a:off x="4898984" y="4872289"/>
            <a:ext cx="6811700" cy="1323439"/>
          </a:xfrm>
          <a:prstGeom prst="rect">
            <a:avLst/>
          </a:prstGeom>
          <a:noFill/>
        </p:spPr>
        <p:txBody>
          <a:bodyPr wrap="square">
            <a:spAutoFit/>
          </a:bodyPr>
          <a:lstStyle/>
          <a:p>
            <a:pPr marL="342900" marR="0" lvl="0" indent="-342900" algn="just">
              <a:spcBef>
                <a:spcPts val="0"/>
              </a:spcBef>
              <a:spcAft>
                <a:spcPts val="0"/>
              </a:spcAft>
              <a:buFont typeface="Symbol" panose="05050102010706020507" pitchFamily="18" charset="2"/>
              <a:buChar char=""/>
            </a:pPr>
            <a:r>
              <a:rPr lang="es-ES" sz="1600" dirty="0">
                <a:effectLst/>
                <a:latin typeface="Calibri" panose="020F0502020204030204" pitchFamily="34" charset="0"/>
                <a:ea typeface="Calibri" panose="020F0502020204030204" pitchFamily="34" charset="0"/>
                <a:cs typeface="Arial" panose="020B0604020202020204" pitchFamily="34" charset="0"/>
              </a:rPr>
              <a:t>Desarrollar instancias de capacitación y entrenamiento necesarios relacionados con la respuesta a emergencia incluyendo aquello relacionado con la implementación del </a:t>
            </a:r>
            <a:r>
              <a:rPr lang="es-ES" sz="1600" dirty="0" err="1">
                <a:effectLst/>
                <a:latin typeface="Calibri" panose="020F0502020204030204" pitchFamily="34" charset="0"/>
                <a:ea typeface="Calibri" panose="020F0502020204030204" pitchFamily="34" charset="0"/>
                <a:cs typeface="Arial" panose="020B0604020202020204" pitchFamily="34" charset="0"/>
              </a:rPr>
              <a:t>PAE</a:t>
            </a:r>
            <a:r>
              <a:rPr lang="es-ES" sz="1600" dirty="0">
                <a:effectLst/>
                <a:latin typeface="Calibri" panose="020F0502020204030204" pitchFamily="34" charset="0"/>
                <a:ea typeface="Calibri" panose="020F0502020204030204" pitchFamily="34" charset="0"/>
                <a:cs typeface="Arial" panose="020B0604020202020204" pitchFamily="34" charset="0"/>
              </a:rPr>
              <a:t>. </a:t>
            </a:r>
            <a:endParaRPr lang="es-DO"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buFont typeface="Symbol" panose="05050102010706020507" pitchFamily="18" charset="2"/>
              <a:buChar char=""/>
            </a:pPr>
            <a:r>
              <a:rPr lang="es-DO" sz="1600" dirty="0">
                <a:latin typeface="Calibri" panose="020F0502020204030204" pitchFamily="34" charset="0"/>
                <a:ea typeface="Calibri" panose="020F0502020204030204" pitchFamily="34" charset="0"/>
                <a:cs typeface="Arial" panose="020B0604020202020204" pitchFamily="34" charset="0"/>
              </a:rPr>
              <a:t>Entrenamiento en evaluación de pérdidas, daños y necesidades post desastre.</a:t>
            </a:r>
          </a:p>
        </p:txBody>
      </p:sp>
      <p:sp>
        <p:nvSpPr>
          <p:cNvPr id="19" name="TextBox 18">
            <a:extLst>
              <a:ext uri="{FF2B5EF4-FFF2-40B4-BE49-F238E27FC236}">
                <a16:creationId xmlns:a16="http://schemas.microsoft.com/office/drawing/2014/main" id="{3BDB63BA-A6CA-3F6C-361E-4A02F0D4F124}"/>
              </a:ext>
            </a:extLst>
          </p:cNvPr>
          <p:cNvSpPr txBox="1"/>
          <p:nvPr/>
        </p:nvSpPr>
        <p:spPr>
          <a:xfrm>
            <a:off x="3391382" y="5313306"/>
            <a:ext cx="1721687" cy="369332"/>
          </a:xfrm>
          <a:prstGeom prst="rect">
            <a:avLst/>
          </a:prstGeom>
          <a:noFill/>
        </p:spPr>
        <p:txBody>
          <a:bodyPr wrap="square">
            <a:spAutoFit/>
          </a:bodyPr>
          <a:lstStyle/>
          <a:p>
            <a:r>
              <a:rPr lang="en-US" sz="1800" b="1" dirty="0" err="1">
                <a:effectLst/>
                <a:latin typeface="Calibri" panose="020F0502020204030204" pitchFamily="34" charset="0"/>
                <a:ea typeface="Calibri" panose="020F0502020204030204" pitchFamily="34" charset="0"/>
                <a:cs typeface="Arial" panose="020B0604020202020204" pitchFamily="34" charset="0"/>
              </a:rPr>
              <a:t>Entrenamiento</a:t>
            </a:r>
            <a:endParaRPr lang="es-DO" dirty="0"/>
          </a:p>
        </p:txBody>
      </p:sp>
    </p:spTree>
    <p:extLst>
      <p:ext uri="{BB962C8B-B14F-4D97-AF65-F5344CB8AC3E}">
        <p14:creationId xmlns:p14="http://schemas.microsoft.com/office/powerpoint/2010/main" val="34235489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274EE-6E97-791D-758B-68C285EC9E3E}"/>
            </a:ext>
          </a:extLst>
        </p:cNvPr>
        <p:cNvGrpSpPr/>
        <p:nvPr/>
      </p:nvGrpSpPr>
      <p:grpSpPr>
        <a:xfrm>
          <a:off x="0" y="0"/>
          <a:ext cx="0" cy="0"/>
          <a:chOff x="0" y="0"/>
          <a:chExt cx="0" cy="0"/>
        </a:xfrm>
      </p:grpSpPr>
      <p:grpSp>
        <p:nvGrpSpPr>
          <p:cNvPr id="2" name="Grupo 64">
            <a:extLst>
              <a:ext uri="{FF2B5EF4-FFF2-40B4-BE49-F238E27FC236}">
                <a16:creationId xmlns:a16="http://schemas.microsoft.com/office/drawing/2014/main" id="{D7D656F0-B5A2-1DCA-75E6-04DEB9A73A9F}"/>
              </a:ext>
            </a:extLst>
          </p:cNvPr>
          <p:cNvGrpSpPr>
            <a:grpSpLocks/>
          </p:cNvGrpSpPr>
          <p:nvPr/>
        </p:nvGrpSpPr>
        <p:grpSpPr bwMode="auto">
          <a:xfrm>
            <a:off x="-722423" y="33912"/>
            <a:ext cx="6733199" cy="6945529"/>
            <a:chOff x="-995" y="950"/>
            <a:chExt cx="9340" cy="15156"/>
          </a:xfrm>
        </p:grpSpPr>
        <p:grpSp>
          <p:nvGrpSpPr>
            <p:cNvPr id="4" name="Group 3">
              <a:extLst>
                <a:ext uri="{FF2B5EF4-FFF2-40B4-BE49-F238E27FC236}">
                  <a16:creationId xmlns:a16="http://schemas.microsoft.com/office/drawing/2014/main" id="{B5DC30FD-E601-9872-6436-5790CE8BBD8B}"/>
                </a:ext>
              </a:extLst>
            </p:cNvPr>
            <p:cNvGrpSpPr>
              <a:grpSpLocks/>
            </p:cNvGrpSpPr>
            <p:nvPr/>
          </p:nvGrpSpPr>
          <p:grpSpPr bwMode="auto">
            <a:xfrm>
              <a:off x="-995" y="8358"/>
              <a:ext cx="9340" cy="7748"/>
              <a:chOff x="-995" y="8358"/>
              <a:chExt cx="9340" cy="7748"/>
            </a:xfrm>
          </p:grpSpPr>
          <p:sp>
            <p:nvSpPr>
              <p:cNvPr id="14" name="Freeform 98">
                <a:extLst>
                  <a:ext uri="{FF2B5EF4-FFF2-40B4-BE49-F238E27FC236}">
                    <a16:creationId xmlns:a16="http://schemas.microsoft.com/office/drawing/2014/main" id="{6444519A-AE6C-8379-C808-49754811A228}"/>
                  </a:ext>
                </a:extLst>
              </p:cNvPr>
              <p:cNvSpPr>
                <a:spLocks/>
              </p:cNvSpPr>
              <p:nvPr/>
            </p:nvSpPr>
            <p:spPr bwMode="auto">
              <a:xfrm>
                <a:off x="-995" y="8358"/>
                <a:ext cx="9340" cy="7748"/>
              </a:xfrm>
              <a:custGeom>
                <a:avLst/>
                <a:gdLst>
                  <a:gd name="T0" fmla="*/ 5665 w 8941"/>
                  <a:gd name="T1" fmla="+- 0 5060 5060"/>
                  <a:gd name="T2" fmla="*/ 5060 h 10780"/>
                  <a:gd name="T3" fmla="*/ 0 w 8941"/>
                  <a:gd name="T4" fmla="+- 0 11647 5060"/>
                  <a:gd name="T5" fmla="*/ 11647 h 10780"/>
                  <a:gd name="T6" fmla="*/ 2944 w 8941"/>
                  <a:gd name="T7" fmla="+- 0 15840 5060"/>
                  <a:gd name="T8" fmla="*/ 15840 h 10780"/>
                  <a:gd name="T9" fmla="*/ 8941 w 8941"/>
                  <a:gd name="T10" fmla="+- 0 8869 5060"/>
                  <a:gd name="T11" fmla="*/ 8869 h 10780"/>
                  <a:gd name="T12" fmla="*/ 5665 w 8941"/>
                  <a:gd name="T13" fmla="+- 0 5060 5060"/>
                  <a:gd name="T14" fmla="*/ 5060 h 10780"/>
                </a:gdLst>
                <a:ahLst/>
                <a:cxnLst>
                  <a:cxn ang="0">
                    <a:pos x="T0" y="T2"/>
                  </a:cxn>
                  <a:cxn ang="0">
                    <a:pos x="T3" y="T5"/>
                  </a:cxn>
                  <a:cxn ang="0">
                    <a:pos x="T6" y="T8"/>
                  </a:cxn>
                  <a:cxn ang="0">
                    <a:pos x="T9" y="T11"/>
                  </a:cxn>
                  <a:cxn ang="0">
                    <a:pos x="T12" y="T14"/>
                  </a:cxn>
                </a:cxnLst>
                <a:rect l="0" t="0" r="r" b="b"/>
                <a:pathLst>
                  <a:path w="8941" h="10780">
                    <a:moveTo>
                      <a:pt x="5665" y="0"/>
                    </a:moveTo>
                    <a:lnTo>
                      <a:pt x="0" y="6587"/>
                    </a:lnTo>
                    <a:lnTo>
                      <a:pt x="2944" y="10780"/>
                    </a:lnTo>
                    <a:lnTo>
                      <a:pt x="8941" y="3809"/>
                    </a:lnTo>
                    <a:lnTo>
                      <a:pt x="5665" y="0"/>
                    </a:lnTo>
                    <a:close/>
                  </a:path>
                </a:pathLst>
              </a:custGeom>
              <a:solidFill>
                <a:srgbClr val="D9D9D9"/>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s-DO" dirty="0"/>
              </a:p>
            </p:txBody>
          </p:sp>
        </p:grpSp>
        <p:grpSp>
          <p:nvGrpSpPr>
            <p:cNvPr id="5" name="Group 4">
              <a:extLst>
                <a:ext uri="{FF2B5EF4-FFF2-40B4-BE49-F238E27FC236}">
                  <a16:creationId xmlns:a16="http://schemas.microsoft.com/office/drawing/2014/main" id="{1BCC74E4-DA31-0FCD-0761-424A8E452E86}"/>
                </a:ext>
              </a:extLst>
            </p:cNvPr>
            <p:cNvGrpSpPr>
              <a:grpSpLocks/>
            </p:cNvGrpSpPr>
            <p:nvPr/>
          </p:nvGrpSpPr>
          <p:grpSpPr bwMode="auto">
            <a:xfrm>
              <a:off x="0" y="3687"/>
              <a:ext cx="4921" cy="12080"/>
              <a:chOff x="0" y="3687"/>
              <a:chExt cx="4921" cy="12080"/>
            </a:xfrm>
          </p:grpSpPr>
          <p:sp>
            <p:nvSpPr>
              <p:cNvPr id="13" name="Freeform 100">
                <a:extLst>
                  <a:ext uri="{FF2B5EF4-FFF2-40B4-BE49-F238E27FC236}">
                    <a16:creationId xmlns:a16="http://schemas.microsoft.com/office/drawing/2014/main" id="{8B821153-F772-7571-D362-82C091720ED4}"/>
                  </a:ext>
                </a:extLst>
              </p:cNvPr>
              <p:cNvSpPr>
                <a:spLocks/>
              </p:cNvSpPr>
              <p:nvPr/>
            </p:nvSpPr>
            <p:spPr bwMode="auto">
              <a:xfrm>
                <a:off x="0" y="3687"/>
                <a:ext cx="4921" cy="12080"/>
              </a:xfrm>
              <a:custGeom>
                <a:avLst/>
                <a:gdLst>
                  <a:gd name="T0" fmla="*/ 0 w 6125"/>
                  <a:gd name="T1" fmla="+- 0 4173 4173"/>
                  <a:gd name="T2" fmla="*/ 4173 h 11668"/>
                  <a:gd name="T3" fmla="*/ 0 w 6125"/>
                  <a:gd name="T4" fmla="+- 0 15840 4173"/>
                  <a:gd name="T5" fmla="*/ 15840 h 11668"/>
                  <a:gd name="T6" fmla="*/ 1928 w 6125"/>
                  <a:gd name="T7" fmla="+- 0 15840 4173"/>
                  <a:gd name="T8" fmla="*/ 15840 h 11668"/>
                  <a:gd name="T9" fmla="*/ 6125 w 6125"/>
                  <a:gd name="T10" fmla="+- 0 11097 4173"/>
                  <a:gd name="T11" fmla="*/ 11097 h 11668"/>
                  <a:gd name="T12" fmla="*/ 0 w 6125"/>
                  <a:gd name="T13" fmla="+- 0 4173 4173"/>
                  <a:gd name="T14" fmla="*/ 4173 h 11668"/>
                </a:gdLst>
                <a:ahLst/>
                <a:cxnLst>
                  <a:cxn ang="0">
                    <a:pos x="T0" y="T2"/>
                  </a:cxn>
                  <a:cxn ang="0">
                    <a:pos x="T3" y="T5"/>
                  </a:cxn>
                  <a:cxn ang="0">
                    <a:pos x="T6" y="T8"/>
                  </a:cxn>
                  <a:cxn ang="0">
                    <a:pos x="T9" y="T11"/>
                  </a:cxn>
                  <a:cxn ang="0">
                    <a:pos x="T12" y="T14"/>
                  </a:cxn>
                </a:cxnLst>
                <a:rect l="0" t="0" r="r" b="b"/>
                <a:pathLst>
                  <a:path w="6125" h="11668">
                    <a:moveTo>
                      <a:pt x="0" y="0"/>
                    </a:moveTo>
                    <a:lnTo>
                      <a:pt x="0" y="11667"/>
                    </a:lnTo>
                    <a:lnTo>
                      <a:pt x="1928" y="11667"/>
                    </a:lnTo>
                    <a:lnTo>
                      <a:pt x="6125" y="6924"/>
                    </a:lnTo>
                    <a:lnTo>
                      <a:pt x="0" y="0"/>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s-DO" dirty="0"/>
              </a:p>
            </p:txBody>
          </p:sp>
        </p:grpSp>
        <p:pic>
          <p:nvPicPr>
            <p:cNvPr id="12" name="Picture 11">
              <a:extLst>
                <a:ext uri="{FF2B5EF4-FFF2-40B4-BE49-F238E27FC236}">
                  <a16:creationId xmlns:a16="http://schemas.microsoft.com/office/drawing/2014/main" id="{C1EB4ED3-57AA-30D5-FD7C-4F854B4147E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5" y="950"/>
              <a:ext cx="2080" cy="2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 name="Imagen 8">
            <a:extLst>
              <a:ext uri="{FF2B5EF4-FFF2-40B4-BE49-F238E27FC236}">
                <a16:creationId xmlns:a16="http://schemas.microsoft.com/office/drawing/2014/main" id="{B534E2CD-08AD-FED6-10E3-48F879E41D22}"/>
              </a:ext>
            </a:extLst>
          </p:cNvPr>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4376461" y="54892"/>
            <a:ext cx="1499443" cy="1164374"/>
          </a:xfrm>
          <a:prstGeom prst="rect">
            <a:avLst/>
          </a:prstGeom>
          <a:noFill/>
          <a:ln>
            <a:noFill/>
          </a:ln>
        </p:spPr>
      </p:pic>
      <p:pic>
        <p:nvPicPr>
          <p:cNvPr id="17" name="Picture 3" descr="C:\Users\wb224794\Desktop\Logos\WB_S-WBG-Horizontal-RGB-high.jpg">
            <a:extLst>
              <a:ext uri="{FF2B5EF4-FFF2-40B4-BE49-F238E27FC236}">
                <a16:creationId xmlns:a16="http://schemas.microsoft.com/office/drawing/2014/main" id="{C448F47F-010C-5DDD-6660-FCB9B5773E6F}"/>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65818" y="54892"/>
            <a:ext cx="2737717" cy="1164374"/>
          </a:xfrm>
          <a:prstGeom prst="rect">
            <a:avLst/>
          </a:prstGeom>
          <a:noFill/>
          <a:ln>
            <a:noFill/>
          </a:ln>
        </p:spPr>
      </p:pic>
      <p:sp>
        <p:nvSpPr>
          <p:cNvPr id="49" name="Freeform 109">
            <a:extLst>
              <a:ext uri="{FF2B5EF4-FFF2-40B4-BE49-F238E27FC236}">
                <a16:creationId xmlns:a16="http://schemas.microsoft.com/office/drawing/2014/main" id="{C146B18B-DB41-5B87-BAF2-AA1F86713D51}"/>
              </a:ext>
            </a:extLst>
          </p:cNvPr>
          <p:cNvSpPr>
            <a:spLocks/>
          </p:cNvSpPr>
          <p:nvPr/>
        </p:nvSpPr>
        <p:spPr bwMode="auto">
          <a:xfrm>
            <a:off x="-5129" y="1266719"/>
            <a:ext cx="12197129" cy="0"/>
          </a:xfrm>
          <a:custGeom>
            <a:avLst/>
            <a:gdLst>
              <a:gd name="T0" fmla="+- 0 6086 6086"/>
              <a:gd name="T1" fmla="*/ T0 w 5110"/>
              <a:gd name="T2" fmla="+- 0 11401 11401"/>
              <a:gd name="T3" fmla="*/ 11401 h 20"/>
              <a:gd name="T4" fmla="+- 0 11196 6086"/>
              <a:gd name="T5" fmla="*/ T4 w 5110"/>
              <a:gd name="T6" fmla="+- 0 11421 11401"/>
              <a:gd name="T7" fmla="*/ 11421 h 20"/>
            </a:gdLst>
            <a:ahLst/>
            <a:cxnLst>
              <a:cxn ang="0">
                <a:pos x="T1" y="T3"/>
              </a:cxn>
              <a:cxn ang="0">
                <a:pos x="T5" y="T7"/>
              </a:cxn>
            </a:cxnLst>
            <a:rect l="0" t="0" r="r" b="b"/>
            <a:pathLst>
              <a:path w="5110" h="20">
                <a:moveTo>
                  <a:pt x="0" y="0"/>
                </a:moveTo>
                <a:lnTo>
                  <a:pt x="5110" y="20"/>
                </a:lnTo>
              </a:path>
            </a:pathLst>
          </a:custGeom>
          <a:noFill/>
          <a:ln w="25400">
            <a:solidFill>
              <a:srgbClr val="C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s-DO" dirty="0"/>
          </a:p>
        </p:txBody>
      </p:sp>
      <p:sp>
        <p:nvSpPr>
          <p:cNvPr id="18" name="TextBox 17">
            <a:extLst>
              <a:ext uri="{FF2B5EF4-FFF2-40B4-BE49-F238E27FC236}">
                <a16:creationId xmlns:a16="http://schemas.microsoft.com/office/drawing/2014/main" id="{96D62575-E5C2-82E3-63FB-DBD4E5FCDA39}"/>
              </a:ext>
            </a:extLst>
          </p:cNvPr>
          <p:cNvSpPr txBox="1"/>
          <p:nvPr/>
        </p:nvSpPr>
        <p:spPr>
          <a:xfrm>
            <a:off x="2084194" y="1454754"/>
            <a:ext cx="8224401" cy="400110"/>
          </a:xfrm>
          <a:prstGeom prst="rect">
            <a:avLst/>
          </a:prstGeom>
          <a:solidFill>
            <a:srgbClr val="002060"/>
          </a:solidFill>
        </p:spPr>
        <p:txBody>
          <a:bodyPr wrap="square" rtlCol="0">
            <a:spAutoFit/>
          </a:bodyPr>
          <a:lstStyle/>
          <a:p>
            <a:pPr algn="just"/>
            <a:r>
              <a:rPr lang="es-DO" sz="2000" b="1" dirty="0">
                <a:solidFill>
                  <a:schemeClr val="bg1"/>
                </a:solidFill>
                <a:ea typeface="HGPGothicE" panose="020B0400000000000000" pitchFamily="34" charset="-128"/>
              </a:rPr>
              <a:t>INFORMACIONES GENERALES DEL COMPONENTE 5 DEL PROYECTO - </a:t>
            </a:r>
            <a:r>
              <a:rPr lang="es-DO" sz="2000" b="1" dirty="0" err="1">
                <a:solidFill>
                  <a:schemeClr val="bg1"/>
                </a:solidFill>
                <a:ea typeface="HGPGothicE" panose="020B0400000000000000" pitchFamily="34" charset="-128"/>
              </a:rPr>
              <a:t>CERC</a:t>
            </a:r>
            <a:endParaRPr lang="es-DO" sz="2000" b="1" dirty="0">
              <a:solidFill>
                <a:schemeClr val="bg1"/>
              </a:solidFill>
              <a:ea typeface="HGPGothicE" panose="020B0400000000000000" pitchFamily="34" charset="-128"/>
            </a:endParaRPr>
          </a:p>
        </p:txBody>
      </p:sp>
      <p:sp>
        <p:nvSpPr>
          <p:cNvPr id="8" name="TextBox 7">
            <a:extLst>
              <a:ext uri="{FF2B5EF4-FFF2-40B4-BE49-F238E27FC236}">
                <a16:creationId xmlns:a16="http://schemas.microsoft.com/office/drawing/2014/main" id="{25FDCA4A-D526-F402-D443-D6845DB42EBC}"/>
              </a:ext>
            </a:extLst>
          </p:cNvPr>
          <p:cNvSpPr txBox="1"/>
          <p:nvPr/>
        </p:nvSpPr>
        <p:spPr>
          <a:xfrm>
            <a:off x="6435914" y="1955586"/>
            <a:ext cx="6462346" cy="392159"/>
          </a:xfrm>
          <a:prstGeom prst="rect">
            <a:avLst/>
          </a:prstGeom>
          <a:noFill/>
        </p:spPr>
        <p:txBody>
          <a:bodyPr wrap="square">
            <a:spAutoFit/>
          </a:bodyPr>
          <a:lstStyle>
            <a:defPPr>
              <a:defRPr lang="es-DO"/>
            </a:defPPr>
            <a:lvl1pPr marL="228600" marR="0" algn="ctr" eaLnBrk="0" hangingPunct="0">
              <a:lnSpc>
                <a:spcPct val="115000"/>
              </a:lnSpc>
              <a:spcBef>
                <a:spcPts val="600"/>
              </a:spcBef>
              <a:spcAft>
                <a:spcPts val="600"/>
              </a:spcAft>
              <a:defRPr b="1">
                <a:solidFill>
                  <a:srgbClr val="FF0000"/>
                </a:solidFill>
                <a:effectLst/>
                <a:latin typeface="Calibri" panose="020F0502020204030204" pitchFamily="34" charset="0"/>
                <a:ea typeface="Times New Roman" panose="02020603050405020304" pitchFamily="18" charset="0"/>
                <a:cs typeface="Arial" panose="020B0604020202020204" pitchFamily="34" charset="0"/>
              </a:defRPr>
            </a:lvl1pPr>
          </a:lstStyle>
          <a:p>
            <a:r>
              <a:rPr lang="es-ES" dirty="0"/>
              <a:t>Elegibilidad de Gastos bajo el </a:t>
            </a:r>
            <a:r>
              <a:rPr lang="es-ES" dirty="0" err="1"/>
              <a:t>CERC</a:t>
            </a:r>
            <a:r>
              <a:rPr lang="es-ES" dirty="0"/>
              <a:t> (4)</a:t>
            </a:r>
            <a:endParaRPr lang="es-DO" dirty="0"/>
          </a:p>
        </p:txBody>
      </p:sp>
      <p:sp>
        <p:nvSpPr>
          <p:cNvPr id="22" name="TextBox 21">
            <a:extLst>
              <a:ext uri="{FF2B5EF4-FFF2-40B4-BE49-F238E27FC236}">
                <a16:creationId xmlns:a16="http://schemas.microsoft.com/office/drawing/2014/main" id="{3AFBA2E4-4053-2843-5850-C42CA4C274C3}"/>
              </a:ext>
            </a:extLst>
          </p:cNvPr>
          <p:cNvSpPr txBox="1"/>
          <p:nvPr/>
        </p:nvSpPr>
        <p:spPr>
          <a:xfrm>
            <a:off x="1149521" y="2338709"/>
            <a:ext cx="1570652" cy="923330"/>
          </a:xfrm>
          <a:prstGeom prst="rect">
            <a:avLst/>
          </a:prstGeom>
          <a:noFill/>
        </p:spPr>
        <p:txBody>
          <a:bodyPr wrap="square">
            <a:spAutoFit/>
          </a:bodyPr>
          <a:lstStyle/>
          <a:p>
            <a:r>
              <a:rPr lang="en-US" sz="18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Costos </a:t>
            </a:r>
            <a:r>
              <a:rPr lang="en-US" sz="1800" b="1" dirty="0" err="1">
                <a:solidFill>
                  <a:srgbClr val="FF0000"/>
                </a:solidFill>
                <a:effectLst/>
                <a:latin typeface="Calibri" panose="020F0502020204030204" pitchFamily="34" charset="0"/>
                <a:ea typeface="Calibri" panose="020F0502020204030204" pitchFamily="34" charset="0"/>
                <a:cs typeface="Arial" panose="020B0604020202020204" pitchFamily="34" charset="0"/>
              </a:rPr>
              <a:t>operacionales</a:t>
            </a:r>
            <a:r>
              <a:rPr lang="en-US" sz="18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 de </a:t>
            </a:r>
            <a:r>
              <a:rPr lang="en-US" sz="1800" b="1" dirty="0" err="1">
                <a:solidFill>
                  <a:srgbClr val="FF0000"/>
                </a:solidFill>
                <a:effectLst/>
                <a:latin typeface="Calibri" panose="020F0502020204030204" pitchFamily="34" charset="0"/>
                <a:ea typeface="Calibri" panose="020F0502020204030204" pitchFamily="34" charset="0"/>
                <a:cs typeface="Arial" panose="020B0604020202020204" pitchFamily="34" charset="0"/>
              </a:rPr>
              <a:t>emergencia</a:t>
            </a:r>
            <a:endParaRPr lang="es-DO" dirty="0">
              <a:solidFill>
                <a:srgbClr val="FF0000"/>
              </a:solidFill>
            </a:endParaRPr>
          </a:p>
        </p:txBody>
      </p:sp>
      <p:sp>
        <p:nvSpPr>
          <p:cNvPr id="7" name="TextBox 6">
            <a:extLst>
              <a:ext uri="{FF2B5EF4-FFF2-40B4-BE49-F238E27FC236}">
                <a16:creationId xmlns:a16="http://schemas.microsoft.com/office/drawing/2014/main" id="{57B4ED6F-E397-11C1-1E7C-C29C9837C15B}"/>
              </a:ext>
            </a:extLst>
          </p:cNvPr>
          <p:cNvSpPr txBox="1"/>
          <p:nvPr/>
        </p:nvSpPr>
        <p:spPr>
          <a:xfrm>
            <a:off x="2991834" y="2391633"/>
            <a:ext cx="6811700" cy="2031325"/>
          </a:xfrm>
          <a:prstGeom prst="rect">
            <a:avLst/>
          </a:prstGeom>
          <a:noFill/>
        </p:spPr>
        <p:txBody>
          <a:bodyPr wrap="square">
            <a:spAutoFit/>
          </a:bodyPr>
          <a:lstStyle/>
          <a:p>
            <a:r>
              <a:rPr lang="es-DO" sz="1800" dirty="0">
                <a:effectLst/>
                <a:latin typeface="Calibri" panose="020F0502020204030204" pitchFamily="34" charset="0"/>
                <a:ea typeface="Calibri" panose="020F0502020204030204" pitchFamily="34" charset="0"/>
                <a:cs typeface="Arial" panose="020B0604020202020204" pitchFamily="34" charset="0"/>
              </a:rPr>
              <a:t>Gastos incrementales a realizar por el Gobierno durante un período definido de tiempo asociado a la implementación de actividades de respuesta inmediata, rehabilitación y recuperación. Esto incluye entre otras cosas, la contratación de equipos de especialistas para la implementación de las actividades del </a:t>
            </a:r>
            <a:r>
              <a:rPr lang="es-DO" sz="1800" dirty="0" err="1">
                <a:effectLst/>
                <a:latin typeface="Calibri" panose="020F0502020204030204" pitchFamily="34" charset="0"/>
                <a:ea typeface="Calibri" panose="020F0502020204030204" pitchFamily="34" charset="0"/>
                <a:cs typeface="Arial" panose="020B0604020202020204" pitchFamily="34" charset="0"/>
              </a:rPr>
              <a:t>PAE</a:t>
            </a:r>
            <a:r>
              <a:rPr lang="es-DO" sz="1800" dirty="0">
                <a:effectLst/>
                <a:latin typeface="Calibri" panose="020F0502020204030204" pitchFamily="34" charset="0"/>
                <a:ea typeface="Calibri" panose="020F0502020204030204" pitchFamily="34" charset="0"/>
                <a:cs typeface="Arial" panose="020B0604020202020204" pitchFamily="34" charset="0"/>
              </a:rPr>
              <a:t> incluyendo especialistas ambientales y sociales, y costos operativos de alquiler de equipamiento, movilización, etc. </a:t>
            </a:r>
            <a:endParaRPr lang="es-DO" dirty="0"/>
          </a:p>
        </p:txBody>
      </p:sp>
    </p:spTree>
    <p:extLst>
      <p:ext uri="{BB962C8B-B14F-4D97-AF65-F5344CB8AC3E}">
        <p14:creationId xmlns:p14="http://schemas.microsoft.com/office/powerpoint/2010/main" val="10460662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71A7FE-5645-C64E-787C-CE5C2FE899CC}"/>
            </a:ext>
          </a:extLst>
        </p:cNvPr>
        <p:cNvGrpSpPr/>
        <p:nvPr/>
      </p:nvGrpSpPr>
      <p:grpSpPr>
        <a:xfrm>
          <a:off x="0" y="0"/>
          <a:ext cx="0" cy="0"/>
          <a:chOff x="0" y="0"/>
          <a:chExt cx="0" cy="0"/>
        </a:xfrm>
      </p:grpSpPr>
      <p:grpSp>
        <p:nvGrpSpPr>
          <p:cNvPr id="2" name="Grupo 64">
            <a:extLst>
              <a:ext uri="{FF2B5EF4-FFF2-40B4-BE49-F238E27FC236}">
                <a16:creationId xmlns:a16="http://schemas.microsoft.com/office/drawing/2014/main" id="{5546BB36-0679-6A72-3BE4-5DD86144EE45}"/>
              </a:ext>
            </a:extLst>
          </p:cNvPr>
          <p:cNvGrpSpPr>
            <a:grpSpLocks/>
          </p:cNvGrpSpPr>
          <p:nvPr/>
        </p:nvGrpSpPr>
        <p:grpSpPr bwMode="auto">
          <a:xfrm>
            <a:off x="-722423" y="33912"/>
            <a:ext cx="6733199" cy="6945529"/>
            <a:chOff x="-995" y="950"/>
            <a:chExt cx="9340" cy="15156"/>
          </a:xfrm>
        </p:grpSpPr>
        <p:grpSp>
          <p:nvGrpSpPr>
            <p:cNvPr id="4" name="Group 3">
              <a:extLst>
                <a:ext uri="{FF2B5EF4-FFF2-40B4-BE49-F238E27FC236}">
                  <a16:creationId xmlns:a16="http://schemas.microsoft.com/office/drawing/2014/main" id="{397A6F34-95E3-F801-F2BD-1A907FCF39E8}"/>
                </a:ext>
              </a:extLst>
            </p:cNvPr>
            <p:cNvGrpSpPr>
              <a:grpSpLocks/>
            </p:cNvGrpSpPr>
            <p:nvPr/>
          </p:nvGrpSpPr>
          <p:grpSpPr bwMode="auto">
            <a:xfrm>
              <a:off x="-995" y="8358"/>
              <a:ext cx="9340" cy="7748"/>
              <a:chOff x="-995" y="8358"/>
              <a:chExt cx="9340" cy="7748"/>
            </a:xfrm>
          </p:grpSpPr>
          <p:sp>
            <p:nvSpPr>
              <p:cNvPr id="14" name="Freeform 98">
                <a:extLst>
                  <a:ext uri="{FF2B5EF4-FFF2-40B4-BE49-F238E27FC236}">
                    <a16:creationId xmlns:a16="http://schemas.microsoft.com/office/drawing/2014/main" id="{BF72F34B-6315-8662-4256-908F957220F6}"/>
                  </a:ext>
                </a:extLst>
              </p:cNvPr>
              <p:cNvSpPr>
                <a:spLocks/>
              </p:cNvSpPr>
              <p:nvPr/>
            </p:nvSpPr>
            <p:spPr bwMode="auto">
              <a:xfrm>
                <a:off x="-995" y="8358"/>
                <a:ext cx="9340" cy="7748"/>
              </a:xfrm>
              <a:custGeom>
                <a:avLst/>
                <a:gdLst>
                  <a:gd name="T0" fmla="*/ 5665 w 8941"/>
                  <a:gd name="T1" fmla="+- 0 5060 5060"/>
                  <a:gd name="T2" fmla="*/ 5060 h 10780"/>
                  <a:gd name="T3" fmla="*/ 0 w 8941"/>
                  <a:gd name="T4" fmla="+- 0 11647 5060"/>
                  <a:gd name="T5" fmla="*/ 11647 h 10780"/>
                  <a:gd name="T6" fmla="*/ 2944 w 8941"/>
                  <a:gd name="T7" fmla="+- 0 15840 5060"/>
                  <a:gd name="T8" fmla="*/ 15840 h 10780"/>
                  <a:gd name="T9" fmla="*/ 8941 w 8941"/>
                  <a:gd name="T10" fmla="+- 0 8869 5060"/>
                  <a:gd name="T11" fmla="*/ 8869 h 10780"/>
                  <a:gd name="T12" fmla="*/ 5665 w 8941"/>
                  <a:gd name="T13" fmla="+- 0 5060 5060"/>
                  <a:gd name="T14" fmla="*/ 5060 h 10780"/>
                </a:gdLst>
                <a:ahLst/>
                <a:cxnLst>
                  <a:cxn ang="0">
                    <a:pos x="T0" y="T2"/>
                  </a:cxn>
                  <a:cxn ang="0">
                    <a:pos x="T3" y="T5"/>
                  </a:cxn>
                  <a:cxn ang="0">
                    <a:pos x="T6" y="T8"/>
                  </a:cxn>
                  <a:cxn ang="0">
                    <a:pos x="T9" y="T11"/>
                  </a:cxn>
                  <a:cxn ang="0">
                    <a:pos x="T12" y="T14"/>
                  </a:cxn>
                </a:cxnLst>
                <a:rect l="0" t="0" r="r" b="b"/>
                <a:pathLst>
                  <a:path w="8941" h="10780">
                    <a:moveTo>
                      <a:pt x="5665" y="0"/>
                    </a:moveTo>
                    <a:lnTo>
                      <a:pt x="0" y="6587"/>
                    </a:lnTo>
                    <a:lnTo>
                      <a:pt x="2944" y="10780"/>
                    </a:lnTo>
                    <a:lnTo>
                      <a:pt x="8941" y="3809"/>
                    </a:lnTo>
                    <a:lnTo>
                      <a:pt x="5665" y="0"/>
                    </a:lnTo>
                    <a:close/>
                  </a:path>
                </a:pathLst>
              </a:custGeom>
              <a:solidFill>
                <a:srgbClr val="D9D9D9"/>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s-DO" dirty="0"/>
              </a:p>
            </p:txBody>
          </p:sp>
        </p:grpSp>
        <p:grpSp>
          <p:nvGrpSpPr>
            <p:cNvPr id="5" name="Group 4">
              <a:extLst>
                <a:ext uri="{FF2B5EF4-FFF2-40B4-BE49-F238E27FC236}">
                  <a16:creationId xmlns:a16="http://schemas.microsoft.com/office/drawing/2014/main" id="{36AF3CB4-7375-A140-4F99-78477AF1F8EC}"/>
                </a:ext>
              </a:extLst>
            </p:cNvPr>
            <p:cNvGrpSpPr>
              <a:grpSpLocks/>
            </p:cNvGrpSpPr>
            <p:nvPr/>
          </p:nvGrpSpPr>
          <p:grpSpPr bwMode="auto">
            <a:xfrm>
              <a:off x="0" y="3687"/>
              <a:ext cx="4921" cy="12080"/>
              <a:chOff x="0" y="3687"/>
              <a:chExt cx="4921" cy="12080"/>
            </a:xfrm>
          </p:grpSpPr>
          <p:sp>
            <p:nvSpPr>
              <p:cNvPr id="13" name="Freeform 100">
                <a:extLst>
                  <a:ext uri="{FF2B5EF4-FFF2-40B4-BE49-F238E27FC236}">
                    <a16:creationId xmlns:a16="http://schemas.microsoft.com/office/drawing/2014/main" id="{E450B81C-842F-0E0E-BC61-6B72281951E5}"/>
                  </a:ext>
                </a:extLst>
              </p:cNvPr>
              <p:cNvSpPr>
                <a:spLocks/>
              </p:cNvSpPr>
              <p:nvPr/>
            </p:nvSpPr>
            <p:spPr bwMode="auto">
              <a:xfrm>
                <a:off x="0" y="3687"/>
                <a:ext cx="4921" cy="12080"/>
              </a:xfrm>
              <a:custGeom>
                <a:avLst/>
                <a:gdLst>
                  <a:gd name="T0" fmla="*/ 0 w 6125"/>
                  <a:gd name="T1" fmla="+- 0 4173 4173"/>
                  <a:gd name="T2" fmla="*/ 4173 h 11668"/>
                  <a:gd name="T3" fmla="*/ 0 w 6125"/>
                  <a:gd name="T4" fmla="+- 0 15840 4173"/>
                  <a:gd name="T5" fmla="*/ 15840 h 11668"/>
                  <a:gd name="T6" fmla="*/ 1928 w 6125"/>
                  <a:gd name="T7" fmla="+- 0 15840 4173"/>
                  <a:gd name="T8" fmla="*/ 15840 h 11668"/>
                  <a:gd name="T9" fmla="*/ 6125 w 6125"/>
                  <a:gd name="T10" fmla="+- 0 11097 4173"/>
                  <a:gd name="T11" fmla="*/ 11097 h 11668"/>
                  <a:gd name="T12" fmla="*/ 0 w 6125"/>
                  <a:gd name="T13" fmla="+- 0 4173 4173"/>
                  <a:gd name="T14" fmla="*/ 4173 h 11668"/>
                </a:gdLst>
                <a:ahLst/>
                <a:cxnLst>
                  <a:cxn ang="0">
                    <a:pos x="T0" y="T2"/>
                  </a:cxn>
                  <a:cxn ang="0">
                    <a:pos x="T3" y="T5"/>
                  </a:cxn>
                  <a:cxn ang="0">
                    <a:pos x="T6" y="T8"/>
                  </a:cxn>
                  <a:cxn ang="0">
                    <a:pos x="T9" y="T11"/>
                  </a:cxn>
                  <a:cxn ang="0">
                    <a:pos x="T12" y="T14"/>
                  </a:cxn>
                </a:cxnLst>
                <a:rect l="0" t="0" r="r" b="b"/>
                <a:pathLst>
                  <a:path w="6125" h="11668">
                    <a:moveTo>
                      <a:pt x="0" y="0"/>
                    </a:moveTo>
                    <a:lnTo>
                      <a:pt x="0" y="11667"/>
                    </a:lnTo>
                    <a:lnTo>
                      <a:pt x="1928" y="11667"/>
                    </a:lnTo>
                    <a:lnTo>
                      <a:pt x="6125" y="6924"/>
                    </a:lnTo>
                    <a:lnTo>
                      <a:pt x="0" y="0"/>
                    </a:lnTo>
                    <a:close/>
                  </a:path>
                </a:pathLst>
              </a:custGeom>
              <a:solidFill>
                <a:srgbClr val="001F5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s-DO" dirty="0"/>
              </a:p>
            </p:txBody>
          </p:sp>
        </p:grpSp>
        <p:pic>
          <p:nvPicPr>
            <p:cNvPr id="12" name="Picture 11">
              <a:extLst>
                <a:ext uri="{FF2B5EF4-FFF2-40B4-BE49-F238E27FC236}">
                  <a16:creationId xmlns:a16="http://schemas.microsoft.com/office/drawing/2014/main" id="{E2EBC385-FB0D-642C-C91A-FC4D6C25DE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5" y="950"/>
              <a:ext cx="2080" cy="2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 name="Imagen 8">
            <a:extLst>
              <a:ext uri="{FF2B5EF4-FFF2-40B4-BE49-F238E27FC236}">
                <a16:creationId xmlns:a16="http://schemas.microsoft.com/office/drawing/2014/main" id="{E2F85A43-DA31-A68F-295D-28776E280785}"/>
              </a:ext>
            </a:extLst>
          </p:cNvPr>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4376461" y="54892"/>
            <a:ext cx="1499443" cy="1164374"/>
          </a:xfrm>
          <a:prstGeom prst="rect">
            <a:avLst/>
          </a:prstGeom>
          <a:noFill/>
          <a:ln>
            <a:noFill/>
          </a:ln>
        </p:spPr>
      </p:pic>
      <p:pic>
        <p:nvPicPr>
          <p:cNvPr id="17" name="Picture 3" descr="C:\Users\wb224794\Desktop\Logos\WB_S-WBG-Horizontal-RGB-high.jpg">
            <a:extLst>
              <a:ext uri="{FF2B5EF4-FFF2-40B4-BE49-F238E27FC236}">
                <a16:creationId xmlns:a16="http://schemas.microsoft.com/office/drawing/2014/main" id="{0437A1D1-961C-012F-525B-628FFA00E378}"/>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65818" y="54892"/>
            <a:ext cx="2737717" cy="1164374"/>
          </a:xfrm>
          <a:prstGeom prst="rect">
            <a:avLst/>
          </a:prstGeom>
          <a:noFill/>
          <a:ln>
            <a:noFill/>
          </a:ln>
        </p:spPr>
      </p:pic>
      <p:sp>
        <p:nvSpPr>
          <p:cNvPr id="49" name="Freeform 109">
            <a:extLst>
              <a:ext uri="{FF2B5EF4-FFF2-40B4-BE49-F238E27FC236}">
                <a16:creationId xmlns:a16="http://schemas.microsoft.com/office/drawing/2014/main" id="{75C775AA-942C-8660-61A5-C0C07CC04B74}"/>
              </a:ext>
            </a:extLst>
          </p:cNvPr>
          <p:cNvSpPr>
            <a:spLocks/>
          </p:cNvSpPr>
          <p:nvPr/>
        </p:nvSpPr>
        <p:spPr bwMode="auto">
          <a:xfrm>
            <a:off x="-5129" y="1266719"/>
            <a:ext cx="12197129" cy="0"/>
          </a:xfrm>
          <a:custGeom>
            <a:avLst/>
            <a:gdLst>
              <a:gd name="T0" fmla="+- 0 6086 6086"/>
              <a:gd name="T1" fmla="*/ T0 w 5110"/>
              <a:gd name="T2" fmla="+- 0 11401 11401"/>
              <a:gd name="T3" fmla="*/ 11401 h 20"/>
              <a:gd name="T4" fmla="+- 0 11196 6086"/>
              <a:gd name="T5" fmla="*/ T4 w 5110"/>
              <a:gd name="T6" fmla="+- 0 11421 11401"/>
              <a:gd name="T7" fmla="*/ 11421 h 20"/>
            </a:gdLst>
            <a:ahLst/>
            <a:cxnLst>
              <a:cxn ang="0">
                <a:pos x="T1" y="T3"/>
              </a:cxn>
              <a:cxn ang="0">
                <a:pos x="T5" y="T7"/>
              </a:cxn>
            </a:cxnLst>
            <a:rect l="0" t="0" r="r" b="b"/>
            <a:pathLst>
              <a:path w="5110" h="20">
                <a:moveTo>
                  <a:pt x="0" y="0"/>
                </a:moveTo>
                <a:lnTo>
                  <a:pt x="5110" y="20"/>
                </a:lnTo>
              </a:path>
            </a:pathLst>
          </a:custGeom>
          <a:noFill/>
          <a:ln w="25400">
            <a:solidFill>
              <a:srgbClr val="C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s-DO" dirty="0"/>
          </a:p>
        </p:txBody>
      </p:sp>
      <p:sp>
        <p:nvSpPr>
          <p:cNvPr id="18" name="TextBox 17">
            <a:extLst>
              <a:ext uri="{FF2B5EF4-FFF2-40B4-BE49-F238E27FC236}">
                <a16:creationId xmlns:a16="http://schemas.microsoft.com/office/drawing/2014/main" id="{9C925440-1207-49A6-6EA1-586378D3EA83}"/>
              </a:ext>
            </a:extLst>
          </p:cNvPr>
          <p:cNvSpPr txBox="1"/>
          <p:nvPr/>
        </p:nvSpPr>
        <p:spPr>
          <a:xfrm>
            <a:off x="2084194" y="1454754"/>
            <a:ext cx="7029033" cy="400110"/>
          </a:xfrm>
          <a:prstGeom prst="rect">
            <a:avLst/>
          </a:prstGeom>
          <a:solidFill>
            <a:srgbClr val="002060"/>
          </a:solidFill>
        </p:spPr>
        <p:txBody>
          <a:bodyPr wrap="square" rtlCol="0">
            <a:spAutoFit/>
          </a:bodyPr>
          <a:lstStyle/>
          <a:p>
            <a:pPr algn="just"/>
            <a:r>
              <a:rPr lang="es-DO" sz="2000" b="1" dirty="0">
                <a:solidFill>
                  <a:schemeClr val="bg1"/>
                </a:solidFill>
                <a:ea typeface="HGPGothicE" panose="020B0400000000000000" pitchFamily="34" charset="-128"/>
              </a:rPr>
              <a:t>INFORMACIONES GENERALES DEL </a:t>
            </a:r>
            <a:r>
              <a:rPr lang="es-DO" sz="2000" b="1" dirty="0" err="1">
                <a:solidFill>
                  <a:srgbClr val="FF0000"/>
                </a:solidFill>
                <a:ea typeface="HGPGothicE" panose="020B0400000000000000" pitchFamily="34" charset="-128"/>
              </a:rPr>
              <a:t>MGAS</a:t>
            </a:r>
            <a:r>
              <a:rPr lang="es-DO" sz="2000" b="1" dirty="0">
                <a:solidFill>
                  <a:srgbClr val="FF0000"/>
                </a:solidFill>
                <a:ea typeface="HGPGothicE" panose="020B0400000000000000" pitchFamily="34" charset="-128"/>
              </a:rPr>
              <a:t>- </a:t>
            </a:r>
            <a:r>
              <a:rPr lang="es-DO" sz="2000" b="1" dirty="0" err="1">
                <a:solidFill>
                  <a:srgbClr val="FF0000"/>
                </a:solidFill>
                <a:ea typeface="HGPGothicE" panose="020B0400000000000000" pitchFamily="34" charset="-128"/>
              </a:rPr>
              <a:t>CERC</a:t>
            </a:r>
            <a:r>
              <a:rPr lang="es-DO" sz="2000" b="1" dirty="0">
                <a:solidFill>
                  <a:srgbClr val="FF0000"/>
                </a:solidFill>
                <a:ea typeface="HGPGothicE" panose="020B0400000000000000" pitchFamily="34" charset="-128"/>
              </a:rPr>
              <a:t> </a:t>
            </a:r>
            <a:r>
              <a:rPr lang="es-DO" sz="2000" b="1" dirty="0">
                <a:solidFill>
                  <a:schemeClr val="bg1"/>
                </a:solidFill>
                <a:ea typeface="HGPGothicE" panose="020B0400000000000000" pitchFamily="34" charset="-128"/>
              </a:rPr>
              <a:t>DEL PROYECTO</a:t>
            </a:r>
          </a:p>
        </p:txBody>
      </p:sp>
      <p:graphicFrame>
        <p:nvGraphicFramePr>
          <p:cNvPr id="10" name="Table 9">
            <a:extLst>
              <a:ext uri="{FF2B5EF4-FFF2-40B4-BE49-F238E27FC236}">
                <a16:creationId xmlns:a16="http://schemas.microsoft.com/office/drawing/2014/main" id="{9CF90BC6-F872-998C-5803-7F035D9AB794}"/>
              </a:ext>
            </a:extLst>
          </p:cNvPr>
          <p:cNvGraphicFramePr>
            <a:graphicFrameLocks noGrp="1"/>
          </p:cNvGraphicFramePr>
          <p:nvPr>
            <p:extLst>
              <p:ext uri="{D42A27DB-BD31-4B8C-83A1-F6EECF244321}">
                <p14:modId xmlns:p14="http://schemas.microsoft.com/office/powerpoint/2010/main" val="294281273"/>
              </p:ext>
            </p:extLst>
          </p:nvPr>
        </p:nvGraphicFramePr>
        <p:xfrm>
          <a:off x="3721077" y="3238134"/>
          <a:ext cx="7748488" cy="3264224"/>
        </p:xfrm>
        <a:graphic>
          <a:graphicData uri="http://schemas.openxmlformats.org/drawingml/2006/table">
            <a:tbl>
              <a:tblPr firstRow="1" firstCol="1" bandRow="1">
                <a:tableStyleId>{3B4B98B0-60AC-42C2-AFA5-B58CD77FA1E5}</a:tableStyleId>
              </a:tblPr>
              <a:tblGrid>
                <a:gridCol w="1802299">
                  <a:extLst>
                    <a:ext uri="{9D8B030D-6E8A-4147-A177-3AD203B41FA5}">
                      <a16:colId xmlns:a16="http://schemas.microsoft.com/office/drawing/2014/main" val="1618710952"/>
                    </a:ext>
                  </a:extLst>
                </a:gridCol>
                <a:gridCol w="2442323">
                  <a:extLst>
                    <a:ext uri="{9D8B030D-6E8A-4147-A177-3AD203B41FA5}">
                      <a16:colId xmlns:a16="http://schemas.microsoft.com/office/drawing/2014/main" val="1334822859"/>
                    </a:ext>
                  </a:extLst>
                </a:gridCol>
                <a:gridCol w="3503866">
                  <a:extLst>
                    <a:ext uri="{9D8B030D-6E8A-4147-A177-3AD203B41FA5}">
                      <a16:colId xmlns:a16="http://schemas.microsoft.com/office/drawing/2014/main" val="3187386578"/>
                    </a:ext>
                  </a:extLst>
                </a:gridCol>
              </a:tblGrid>
              <a:tr h="728311">
                <a:tc>
                  <a:txBody>
                    <a:bodyPr/>
                    <a:lstStyle/>
                    <a:p>
                      <a:pPr marL="0" marR="0" algn="just">
                        <a:lnSpc>
                          <a:spcPct val="107000"/>
                        </a:lnSpc>
                        <a:spcBef>
                          <a:spcPts val="0"/>
                        </a:spcBef>
                        <a:spcAft>
                          <a:spcPts val="0"/>
                        </a:spcAft>
                      </a:pPr>
                      <a:r>
                        <a:rPr lang="es-DO" sz="1100">
                          <a:effectLst/>
                        </a:rPr>
                        <a:t>Paso 1: Responsable UEP</a:t>
                      </a:r>
                      <a:endParaRPr lang="es-D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07000"/>
                        </a:lnSpc>
                        <a:spcBef>
                          <a:spcPts val="0"/>
                        </a:spcBef>
                        <a:spcAft>
                          <a:spcPts val="0"/>
                        </a:spcAft>
                      </a:pPr>
                      <a:r>
                        <a:rPr lang="es-DO" sz="1100" dirty="0">
                          <a:effectLst/>
                        </a:rPr>
                        <a:t>Acción: Aplicación de los procesos de detección </a:t>
                      </a:r>
                      <a:r>
                        <a:rPr lang="es-DO" sz="1100" dirty="0" err="1">
                          <a:effectLst/>
                        </a:rPr>
                        <a:t>A&amp;S</a:t>
                      </a:r>
                      <a:endParaRPr lang="es-DO" sz="1100" dirty="0">
                        <a:effectLst/>
                      </a:endParaRPr>
                    </a:p>
                    <a:p>
                      <a:pPr marL="0" marR="0" algn="just">
                        <a:lnSpc>
                          <a:spcPct val="107000"/>
                        </a:lnSpc>
                        <a:spcBef>
                          <a:spcPts val="0"/>
                        </a:spcBef>
                        <a:spcAft>
                          <a:spcPts val="0"/>
                        </a:spcAft>
                      </a:pPr>
                      <a:r>
                        <a:rPr lang="es-DO" sz="1100" dirty="0">
                          <a:effectLst/>
                        </a:rPr>
                        <a:t> </a:t>
                      </a:r>
                    </a:p>
                  </a:txBody>
                  <a:tcPr marL="68580" marR="68580" marT="0" marB="0" anchor="ctr"/>
                </a:tc>
                <a:tc>
                  <a:txBody>
                    <a:bodyPr/>
                    <a:lstStyle/>
                    <a:p>
                      <a:pPr marL="0" marR="0" algn="just">
                        <a:lnSpc>
                          <a:spcPct val="107000"/>
                        </a:lnSpc>
                        <a:spcBef>
                          <a:spcPts val="0"/>
                        </a:spcBef>
                        <a:spcAft>
                          <a:spcPts val="0"/>
                        </a:spcAft>
                      </a:pPr>
                      <a:r>
                        <a:rPr lang="es-DO" sz="1100" dirty="0">
                          <a:effectLst/>
                        </a:rPr>
                        <a:t>Analizar las posibles actividades del </a:t>
                      </a:r>
                      <a:r>
                        <a:rPr lang="es-DO" sz="1100" dirty="0" err="1">
                          <a:effectLst/>
                        </a:rPr>
                        <a:t>CERC</a:t>
                      </a:r>
                      <a:r>
                        <a:rPr lang="es-DO" sz="1100" dirty="0">
                          <a:effectLst/>
                        </a:rPr>
                        <a:t> en relación a la elegibilidad e identificar los posibles riesgos e impactos </a:t>
                      </a:r>
                      <a:r>
                        <a:rPr lang="es-DO" sz="1100" dirty="0" err="1">
                          <a:effectLst/>
                        </a:rPr>
                        <a:t>A&amp;S</a:t>
                      </a:r>
                      <a:r>
                        <a:rPr lang="es-DO" sz="1100" dirty="0">
                          <a:effectLst/>
                        </a:rPr>
                        <a:t> y clasificar cada gasto a financiarse según su riesgo </a:t>
                      </a:r>
                      <a:r>
                        <a:rPr lang="es-DO" sz="1100" dirty="0" err="1">
                          <a:effectLst/>
                        </a:rPr>
                        <a:t>A&amp;S</a:t>
                      </a:r>
                      <a:r>
                        <a:rPr lang="es-DO" sz="1100" dirty="0">
                          <a:effectLst/>
                        </a:rPr>
                        <a:t> de acuerdo al MAS del BM </a:t>
                      </a:r>
                      <a:endParaRPr lang="es-D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75162513"/>
                  </a:ext>
                </a:extLst>
              </a:tr>
              <a:tr h="974716">
                <a:tc>
                  <a:txBody>
                    <a:bodyPr/>
                    <a:lstStyle/>
                    <a:p>
                      <a:pPr marL="0" marR="0" algn="just">
                        <a:lnSpc>
                          <a:spcPct val="107000"/>
                        </a:lnSpc>
                        <a:spcBef>
                          <a:spcPts val="0"/>
                        </a:spcBef>
                        <a:spcAft>
                          <a:spcPts val="0"/>
                        </a:spcAft>
                      </a:pPr>
                      <a:r>
                        <a:rPr lang="es-DO" sz="1100">
                          <a:effectLst/>
                        </a:rPr>
                        <a:t>Paso 2: Responsable UEP</a:t>
                      </a:r>
                      <a:endParaRPr lang="es-D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07000"/>
                        </a:lnSpc>
                        <a:spcBef>
                          <a:spcPts val="0"/>
                        </a:spcBef>
                        <a:spcAft>
                          <a:spcPts val="0"/>
                        </a:spcAft>
                      </a:pPr>
                      <a:r>
                        <a:rPr lang="es-DO" sz="1100" dirty="0">
                          <a:effectLst/>
                        </a:rPr>
                        <a:t>Acción: Evaluación, preparación, consulta y divulgación de los instrumentos de los estándares  </a:t>
                      </a:r>
                      <a:r>
                        <a:rPr lang="es-DO" sz="1100" dirty="0" err="1">
                          <a:effectLst/>
                        </a:rPr>
                        <a:t>A&amp;S</a:t>
                      </a:r>
                      <a:endParaRPr lang="es-DO" sz="1100" dirty="0">
                        <a:effectLst/>
                      </a:endParaRPr>
                    </a:p>
                    <a:p>
                      <a:pPr marL="0" marR="0" algn="just">
                        <a:lnSpc>
                          <a:spcPct val="107000"/>
                        </a:lnSpc>
                        <a:spcBef>
                          <a:spcPts val="0"/>
                        </a:spcBef>
                        <a:spcAft>
                          <a:spcPts val="0"/>
                        </a:spcAft>
                      </a:pPr>
                      <a:r>
                        <a:rPr lang="es-DO" sz="1100" dirty="0">
                          <a:effectLst/>
                        </a:rPr>
                        <a:t> </a:t>
                      </a:r>
                    </a:p>
                  </a:txBody>
                  <a:tcPr marL="68580" marR="68580" marT="0" marB="0" anchor="ctr"/>
                </a:tc>
                <a:tc>
                  <a:txBody>
                    <a:bodyPr/>
                    <a:lstStyle/>
                    <a:p>
                      <a:pPr marL="0" marR="0" algn="just">
                        <a:lnSpc>
                          <a:spcPct val="107000"/>
                        </a:lnSpc>
                        <a:spcBef>
                          <a:spcPts val="0"/>
                        </a:spcBef>
                        <a:spcAft>
                          <a:spcPts val="0"/>
                        </a:spcAft>
                      </a:pPr>
                      <a:r>
                        <a:rPr lang="es-DO" sz="1100" dirty="0">
                          <a:effectLst/>
                        </a:rPr>
                        <a:t>Evaluar los posibles impactos </a:t>
                      </a:r>
                      <a:r>
                        <a:rPr lang="es-DO" sz="1100" dirty="0" err="1">
                          <a:effectLst/>
                        </a:rPr>
                        <a:t>A&amp;S</a:t>
                      </a:r>
                      <a:r>
                        <a:rPr lang="es-DO" sz="1100" dirty="0">
                          <a:effectLst/>
                        </a:rPr>
                        <a:t> de las actividades propuestas, las alternativas y diseñar e implementar medidas adecuadas de mitigación, gestión y monitoreo. Incorporarlas al </a:t>
                      </a:r>
                      <a:r>
                        <a:rPr lang="es-DO" sz="1100" dirty="0" err="1">
                          <a:effectLst/>
                        </a:rPr>
                        <a:t>PGAS</a:t>
                      </a:r>
                      <a:r>
                        <a:rPr lang="es-DO" sz="1100" dirty="0">
                          <a:effectLst/>
                        </a:rPr>
                        <a:t>. Documentar y confirmar cómo se desarrolló el proceso participativo de las partes interesadas y de los grupos vulnerables</a:t>
                      </a:r>
                      <a:endParaRPr lang="es-D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35165220"/>
                  </a:ext>
                </a:extLst>
              </a:tr>
              <a:tr h="1467525">
                <a:tc>
                  <a:txBody>
                    <a:bodyPr/>
                    <a:lstStyle/>
                    <a:p>
                      <a:pPr marL="0" marR="0" algn="just">
                        <a:lnSpc>
                          <a:spcPct val="107000"/>
                        </a:lnSpc>
                        <a:spcBef>
                          <a:spcPts val="0"/>
                        </a:spcBef>
                        <a:spcAft>
                          <a:spcPts val="0"/>
                        </a:spcAft>
                      </a:pPr>
                      <a:r>
                        <a:rPr lang="es-DO" sz="1100">
                          <a:effectLst/>
                        </a:rPr>
                        <a:t>Paso 3: Responsable UEP</a:t>
                      </a:r>
                      <a:endParaRPr lang="es-D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just">
                        <a:lnSpc>
                          <a:spcPct val="107000"/>
                        </a:lnSpc>
                        <a:spcBef>
                          <a:spcPts val="0"/>
                        </a:spcBef>
                        <a:spcAft>
                          <a:spcPts val="0"/>
                        </a:spcAft>
                      </a:pPr>
                      <a:r>
                        <a:rPr lang="es-DO" sz="1100" dirty="0">
                          <a:effectLst/>
                        </a:rPr>
                        <a:t>Acción: Revisión y Aplicación de los Estándares Ambientales</a:t>
                      </a:r>
                    </a:p>
                    <a:p>
                      <a:pPr marL="0" marR="0" algn="just">
                        <a:lnSpc>
                          <a:spcPct val="107000"/>
                        </a:lnSpc>
                        <a:spcBef>
                          <a:spcPts val="0"/>
                        </a:spcBef>
                        <a:spcAft>
                          <a:spcPts val="0"/>
                        </a:spcAft>
                      </a:pPr>
                      <a:r>
                        <a:rPr lang="es-DO" sz="1100" dirty="0">
                          <a:effectLst/>
                        </a:rPr>
                        <a:t> </a:t>
                      </a:r>
                    </a:p>
                  </a:txBody>
                  <a:tcPr marL="68580" marR="68580" marT="0" marB="0" anchor="ctr"/>
                </a:tc>
                <a:tc>
                  <a:txBody>
                    <a:bodyPr/>
                    <a:lstStyle/>
                    <a:p>
                      <a:pPr marL="0" marR="0" algn="just">
                        <a:lnSpc>
                          <a:spcPct val="107000"/>
                        </a:lnSpc>
                        <a:spcBef>
                          <a:spcPts val="0"/>
                        </a:spcBef>
                        <a:spcAft>
                          <a:spcPts val="0"/>
                        </a:spcAft>
                      </a:pPr>
                      <a:r>
                        <a:rPr lang="es-DO" sz="1100" dirty="0">
                          <a:effectLst/>
                        </a:rPr>
                        <a:t>Supervisar el proceso general de implementación del MAS del BM y preparar informe de progreso sobre la aplicación de los </a:t>
                      </a:r>
                      <a:r>
                        <a:rPr lang="es-DO" sz="1100" dirty="0" err="1">
                          <a:effectLst/>
                        </a:rPr>
                        <a:t>EAS</a:t>
                      </a:r>
                      <a:r>
                        <a:rPr lang="es-DO" sz="1100" dirty="0">
                          <a:effectLst/>
                        </a:rPr>
                        <a:t> relevantes a lo largo del ciclo de las actividades que se financiarán por la activación del </a:t>
                      </a:r>
                      <a:r>
                        <a:rPr lang="es-DO" sz="1100" dirty="0" err="1">
                          <a:effectLst/>
                        </a:rPr>
                        <a:t>CERC</a:t>
                      </a:r>
                      <a:r>
                        <a:rPr lang="es-DO" sz="1100" dirty="0">
                          <a:effectLst/>
                        </a:rPr>
                        <a:t>.</a:t>
                      </a:r>
                    </a:p>
                    <a:p>
                      <a:pPr marL="0" marR="0" algn="just">
                        <a:lnSpc>
                          <a:spcPct val="107000"/>
                        </a:lnSpc>
                        <a:spcBef>
                          <a:spcPts val="0"/>
                        </a:spcBef>
                        <a:spcAft>
                          <a:spcPts val="0"/>
                        </a:spcAft>
                      </a:pPr>
                      <a:r>
                        <a:rPr lang="es-DO" sz="1100" dirty="0">
                          <a:effectLst/>
                        </a:rPr>
                        <a:t>Las medidas de mitigación apropiadas se incluirán en los documentos de licitación y documentos de contrato que preparará la </a:t>
                      </a:r>
                      <a:r>
                        <a:rPr lang="es-DO" sz="1100" dirty="0" err="1">
                          <a:effectLst/>
                        </a:rPr>
                        <a:t>UEP</a:t>
                      </a:r>
                      <a:r>
                        <a:rPr lang="es-DO" sz="1100" dirty="0">
                          <a:effectLst/>
                        </a:rPr>
                        <a:t>- </a:t>
                      </a:r>
                      <a:r>
                        <a:rPr lang="es-DO" sz="1100" dirty="0" err="1">
                          <a:effectLst/>
                        </a:rPr>
                        <a:t>INAPA</a:t>
                      </a:r>
                      <a:r>
                        <a:rPr lang="es-DO" sz="1100" dirty="0">
                          <a:effectLst/>
                        </a:rPr>
                        <a:t>, según sea necesario.</a:t>
                      </a:r>
                      <a:endParaRPr lang="es-D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855861100"/>
                  </a:ext>
                </a:extLst>
              </a:tr>
            </a:tbl>
          </a:graphicData>
        </a:graphic>
      </p:graphicFrame>
      <p:sp>
        <p:nvSpPr>
          <p:cNvPr id="11" name="TextBox 10">
            <a:extLst>
              <a:ext uri="{FF2B5EF4-FFF2-40B4-BE49-F238E27FC236}">
                <a16:creationId xmlns:a16="http://schemas.microsoft.com/office/drawing/2014/main" id="{7334394C-5DD2-09E8-816F-D333D75481B8}"/>
              </a:ext>
            </a:extLst>
          </p:cNvPr>
          <p:cNvSpPr txBox="1"/>
          <p:nvPr/>
        </p:nvSpPr>
        <p:spPr>
          <a:xfrm>
            <a:off x="2374963" y="1948303"/>
            <a:ext cx="9593259" cy="1134478"/>
          </a:xfrm>
          <a:prstGeom prst="rect">
            <a:avLst/>
          </a:prstGeom>
          <a:noFill/>
        </p:spPr>
        <p:txBody>
          <a:bodyPr wrap="square">
            <a:spAutoFit/>
          </a:bodyPr>
          <a:lstStyle/>
          <a:p>
            <a:pPr marL="0" marR="0" algn="just">
              <a:lnSpc>
                <a:spcPct val="107000"/>
              </a:lnSpc>
              <a:spcBef>
                <a:spcPts val="0"/>
              </a:spcBef>
              <a:spcAft>
                <a:spcPts val="0"/>
              </a:spcAft>
            </a:pPr>
            <a:r>
              <a:rPr lang="es-ES" sz="1600" dirty="0">
                <a:effectLst/>
                <a:latin typeface="Calibri" panose="020F0502020204030204" pitchFamily="34" charset="0"/>
                <a:ea typeface="Calibri" panose="020F0502020204030204" pitchFamily="34" charset="0"/>
                <a:cs typeface="Times New Roman" panose="02020603050405020304" pitchFamily="18" charset="0"/>
              </a:rPr>
              <a:t>Todas las actividades potenciales incluidas en la lista positiva de bienes, servicios y trabajos del </a:t>
            </a:r>
            <a:r>
              <a:rPr lang="es-ES" sz="1600" dirty="0" err="1">
                <a:effectLst/>
                <a:latin typeface="Calibri" panose="020F0502020204030204" pitchFamily="34" charset="0"/>
                <a:ea typeface="Calibri" panose="020F0502020204030204" pitchFamily="34" charset="0"/>
                <a:cs typeface="Times New Roman" panose="02020603050405020304" pitchFamily="18" charset="0"/>
              </a:rPr>
              <a:t>CERC</a:t>
            </a:r>
            <a:r>
              <a:rPr lang="es-ES" sz="1600" dirty="0">
                <a:effectLst/>
                <a:latin typeface="Calibri" panose="020F0502020204030204" pitchFamily="34" charset="0"/>
                <a:ea typeface="Calibri" panose="020F0502020204030204" pitchFamily="34" charset="0"/>
                <a:cs typeface="Times New Roman" panose="02020603050405020304" pitchFamily="18" charset="0"/>
              </a:rPr>
              <a:t> deberán seguir los 3 pasos del procedimiento que se detalla a continuación para que estos sean analizados desde la perspectiva de los potenciales riesgos e impactos ambientales y sociales en los que incurran para la elección del tipo de medida de gestión que sea necesaria. </a:t>
            </a:r>
            <a:endParaRPr lang="es-DO"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589440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0C6874-7ACF-F6C8-544B-4B9143376F3E}"/>
            </a:ext>
          </a:extLst>
        </p:cNvPr>
        <p:cNvGrpSpPr/>
        <p:nvPr/>
      </p:nvGrpSpPr>
      <p:grpSpPr>
        <a:xfrm>
          <a:off x="0" y="0"/>
          <a:ext cx="0" cy="0"/>
          <a:chOff x="0" y="0"/>
          <a:chExt cx="0" cy="0"/>
        </a:xfrm>
      </p:grpSpPr>
      <p:grpSp>
        <p:nvGrpSpPr>
          <p:cNvPr id="2" name="Grupo 64">
            <a:extLst>
              <a:ext uri="{FF2B5EF4-FFF2-40B4-BE49-F238E27FC236}">
                <a16:creationId xmlns:a16="http://schemas.microsoft.com/office/drawing/2014/main" id="{F0482491-4532-64F4-DFA0-C5FC8EFD3A5D}"/>
              </a:ext>
            </a:extLst>
          </p:cNvPr>
          <p:cNvGrpSpPr>
            <a:grpSpLocks/>
          </p:cNvGrpSpPr>
          <p:nvPr/>
        </p:nvGrpSpPr>
        <p:grpSpPr bwMode="auto">
          <a:xfrm>
            <a:off x="-722423" y="33912"/>
            <a:ext cx="6733199" cy="6945529"/>
            <a:chOff x="-995" y="950"/>
            <a:chExt cx="9340" cy="15156"/>
          </a:xfrm>
        </p:grpSpPr>
        <p:grpSp>
          <p:nvGrpSpPr>
            <p:cNvPr id="4" name="Group 3">
              <a:extLst>
                <a:ext uri="{FF2B5EF4-FFF2-40B4-BE49-F238E27FC236}">
                  <a16:creationId xmlns:a16="http://schemas.microsoft.com/office/drawing/2014/main" id="{F180D7C8-1DE5-1A35-00F1-D525BA840018}"/>
                </a:ext>
              </a:extLst>
            </p:cNvPr>
            <p:cNvGrpSpPr>
              <a:grpSpLocks/>
            </p:cNvGrpSpPr>
            <p:nvPr/>
          </p:nvGrpSpPr>
          <p:grpSpPr bwMode="auto">
            <a:xfrm>
              <a:off x="-995" y="8358"/>
              <a:ext cx="9340" cy="7748"/>
              <a:chOff x="-995" y="8358"/>
              <a:chExt cx="9340" cy="7748"/>
            </a:xfrm>
          </p:grpSpPr>
          <p:sp>
            <p:nvSpPr>
              <p:cNvPr id="14" name="Freeform 98">
                <a:extLst>
                  <a:ext uri="{FF2B5EF4-FFF2-40B4-BE49-F238E27FC236}">
                    <a16:creationId xmlns:a16="http://schemas.microsoft.com/office/drawing/2014/main" id="{DFA9E2B4-EFCE-F269-A5AC-AA242488C5CE}"/>
                  </a:ext>
                </a:extLst>
              </p:cNvPr>
              <p:cNvSpPr>
                <a:spLocks/>
              </p:cNvSpPr>
              <p:nvPr/>
            </p:nvSpPr>
            <p:spPr bwMode="auto">
              <a:xfrm>
                <a:off x="-995" y="8358"/>
                <a:ext cx="9340" cy="7748"/>
              </a:xfrm>
              <a:custGeom>
                <a:avLst/>
                <a:gdLst>
                  <a:gd name="T0" fmla="*/ 5665 w 8941"/>
                  <a:gd name="T1" fmla="+- 0 5060 5060"/>
                  <a:gd name="T2" fmla="*/ 5060 h 10780"/>
                  <a:gd name="T3" fmla="*/ 0 w 8941"/>
                  <a:gd name="T4" fmla="+- 0 11647 5060"/>
                  <a:gd name="T5" fmla="*/ 11647 h 10780"/>
                  <a:gd name="T6" fmla="*/ 2944 w 8941"/>
                  <a:gd name="T7" fmla="+- 0 15840 5060"/>
                  <a:gd name="T8" fmla="*/ 15840 h 10780"/>
                  <a:gd name="T9" fmla="*/ 8941 w 8941"/>
                  <a:gd name="T10" fmla="+- 0 8869 5060"/>
                  <a:gd name="T11" fmla="*/ 8869 h 10780"/>
                  <a:gd name="T12" fmla="*/ 5665 w 8941"/>
                  <a:gd name="T13" fmla="+- 0 5060 5060"/>
                  <a:gd name="T14" fmla="*/ 5060 h 10780"/>
                </a:gdLst>
                <a:ahLst/>
                <a:cxnLst>
                  <a:cxn ang="0">
                    <a:pos x="T0" y="T2"/>
                  </a:cxn>
                  <a:cxn ang="0">
                    <a:pos x="T3" y="T5"/>
                  </a:cxn>
                  <a:cxn ang="0">
                    <a:pos x="T6" y="T8"/>
                  </a:cxn>
                  <a:cxn ang="0">
                    <a:pos x="T9" y="T11"/>
                  </a:cxn>
                  <a:cxn ang="0">
                    <a:pos x="T12" y="T14"/>
                  </a:cxn>
                </a:cxnLst>
                <a:rect l="0" t="0" r="r" b="b"/>
                <a:pathLst>
                  <a:path w="8941" h="10780">
                    <a:moveTo>
                      <a:pt x="5665" y="0"/>
                    </a:moveTo>
                    <a:lnTo>
                      <a:pt x="0" y="6587"/>
                    </a:lnTo>
                    <a:lnTo>
                      <a:pt x="2944" y="10780"/>
                    </a:lnTo>
                    <a:lnTo>
                      <a:pt x="8941" y="3809"/>
                    </a:lnTo>
                    <a:lnTo>
                      <a:pt x="5665" y="0"/>
                    </a:lnTo>
                    <a:close/>
                  </a:path>
                </a:pathLst>
              </a:custGeom>
              <a:solidFill>
                <a:srgbClr val="D9D9D9"/>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s-DO" dirty="0"/>
              </a:p>
            </p:txBody>
          </p:sp>
        </p:grpSp>
        <p:grpSp>
          <p:nvGrpSpPr>
            <p:cNvPr id="5" name="Group 4">
              <a:extLst>
                <a:ext uri="{FF2B5EF4-FFF2-40B4-BE49-F238E27FC236}">
                  <a16:creationId xmlns:a16="http://schemas.microsoft.com/office/drawing/2014/main" id="{474754F9-C8A7-8D28-CDA6-ADB61F835713}"/>
                </a:ext>
              </a:extLst>
            </p:cNvPr>
            <p:cNvGrpSpPr>
              <a:grpSpLocks/>
            </p:cNvGrpSpPr>
            <p:nvPr/>
          </p:nvGrpSpPr>
          <p:grpSpPr bwMode="auto">
            <a:xfrm>
              <a:off x="0" y="3687"/>
              <a:ext cx="4921" cy="12080"/>
              <a:chOff x="0" y="3687"/>
              <a:chExt cx="4921" cy="12080"/>
            </a:xfrm>
          </p:grpSpPr>
          <p:sp>
            <p:nvSpPr>
              <p:cNvPr id="13" name="Freeform 100">
                <a:extLst>
                  <a:ext uri="{FF2B5EF4-FFF2-40B4-BE49-F238E27FC236}">
                    <a16:creationId xmlns:a16="http://schemas.microsoft.com/office/drawing/2014/main" id="{1B083A97-C4A6-C57C-4D93-7DFEDA35560B}"/>
                  </a:ext>
                </a:extLst>
              </p:cNvPr>
              <p:cNvSpPr>
                <a:spLocks/>
              </p:cNvSpPr>
              <p:nvPr/>
            </p:nvSpPr>
            <p:spPr bwMode="auto">
              <a:xfrm>
                <a:off x="0" y="3687"/>
                <a:ext cx="4921" cy="12080"/>
              </a:xfrm>
              <a:custGeom>
                <a:avLst/>
                <a:gdLst>
                  <a:gd name="T0" fmla="*/ 0 w 6125"/>
                  <a:gd name="T1" fmla="+- 0 4173 4173"/>
                  <a:gd name="T2" fmla="*/ 4173 h 11668"/>
                  <a:gd name="T3" fmla="*/ 0 w 6125"/>
                  <a:gd name="T4" fmla="+- 0 15840 4173"/>
                  <a:gd name="T5" fmla="*/ 15840 h 11668"/>
                  <a:gd name="T6" fmla="*/ 1928 w 6125"/>
                  <a:gd name="T7" fmla="+- 0 15840 4173"/>
                  <a:gd name="T8" fmla="*/ 15840 h 11668"/>
                  <a:gd name="T9" fmla="*/ 6125 w 6125"/>
                  <a:gd name="T10" fmla="+- 0 11097 4173"/>
                  <a:gd name="T11" fmla="*/ 11097 h 11668"/>
                  <a:gd name="T12" fmla="*/ 0 w 6125"/>
                  <a:gd name="T13" fmla="+- 0 4173 4173"/>
                  <a:gd name="T14" fmla="*/ 4173 h 11668"/>
                </a:gdLst>
                <a:ahLst/>
                <a:cxnLst>
                  <a:cxn ang="0">
                    <a:pos x="T0" y="T2"/>
                  </a:cxn>
                  <a:cxn ang="0">
                    <a:pos x="T3" y="T5"/>
                  </a:cxn>
                  <a:cxn ang="0">
                    <a:pos x="T6" y="T8"/>
                  </a:cxn>
                  <a:cxn ang="0">
                    <a:pos x="T9" y="T11"/>
                  </a:cxn>
                  <a:cxn ang="0">
                    <a:pos x="T12" y="T14"/>
                  </a:cxn>
                </a:cxnLst>
                <a:rect l="0" t="0" r="r" b="b"/>
                <a:pathLst>
                  <a:path w="6125" h="11668">
                    <a:moveTo>
                      <a:pt x="0" y="0"/>
                    </a:moveTo>
                    <a:lnTo>
                      <a:pt x="0" y="11667"/>
                    </a:lnTo>
                    <a:lnTo>
                      <a:pt x="1928" y="11667"/>
                    </a:lnTo>
                    <a:lnTo>
                      <a:pt x="6125" y="6924"/>
                    </a:lnTo>
                    <a:lnTo>
                      <a:pt x="0" y="0"/>
                    </a:lnTo>
                    <a:close/>
                  </a:path>
                </a:pathLst>
              </a:custGeom>
              <a:solidFill>
                <a:srgbClr val="001F5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s-DO" dirty="0"/>
              </a:p>
            </p:txBody>
          </p:sp>
        </p:grpSp>
        <p:pic>
          <p:nvPicPr>
            <p:cNvPr id="12" name="Picture 11">
              <a:extLst>
                <a:ext uri="{FF2B5EF4-FFF2-40B4-BE49-F238E27FC236}">
                  <a16:creationId xmlns:a16="http://schemas.microsoft.com/office/drawing/2014/main" id="{D0086AD3-13E5-CB58-05C7-BC996DD026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5" y="950"/>
              <a:ext cx="2080" cy="2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 name="Imagen 8">
            <a:extLst>
              <a:ext uri="{FF2B5EF4-FFF2-40B4-BE49-F238E27FC236}">
                <a16:creationId xmlns:a16="http://schemas.microsoft.com/office/drawing/2014/main" id="{4B935584-1EB6-A0D6-B3D1-558DF80F6E2C}"/>
              </a:ext>
            </a:extLst>
          </p:cNvPr>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4376461" y="54892"/>
            <a:ext cx="1499443" cy="1164374"/>
          </a:xfrm>
          <a:prstGeom prst="rect">
            <a:avLst/>
          </a:prstGeom>
          <a:noFill/>
          <a:ln>
            <a:noFill/>
          </a:ln>
        </p:spPr>
      </p:pic>
      <p:pic>
        <p:nvPicPr>
          <p:cNvPr id="17" name="Picture 3" descr="C:\Users\wb224794\Desktop\Logos\WB_S-WBG-Horizontal-RGB-high.jpg">
            <a:extLst>
              <a:ext uri="{FF2B5EF4-FFF2-40B4-BE49-F238E27FC236}">
                <a16:creationId xmlns:a16="http://schemas.microsoft.com/office/drawing/2014/main" id="{A6F73FD1-79A3-61D5-DA5F-4DC0A0DA0CED}"/>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65818" y="54892"/>
            <a:ext cx="2737717" cy="1164374"/>
          </a:xfrm>
          <a:prstGeom prst="rect">
            <a:avLst/>
          </a:prstGeom>
          <a:noFill/>
          <a:ln>
            <a:noFill/>
          </a:ln>
        </p:spPr>
      </p:pic>
      <p:sp>
        <p:nvSpPr>
          <p:cNvPr id="49" name="Freeform 109">
            <a:extLst>
              <a:ext uri="{FF2B5EF4-FFF2-40B4-BE49-F238E27FC236}">
                <a16:creationId xmlns:a16="http://schemas.microsoft.com/office/drawing/2014/main" id="{6E9CAD04-921D-E859-7087-DA115FF0EB00}"/>
              </a:ext>
            </a:extLst>
          </p:cNvPr>
          <p:cNvSpPr>
            <a:spLocks/>
          </p:cNvSpPr>
          <p:nvPr/>
        </p:nvSpPr>
        <p:spPr bwMode="auto">
          <a:xfrm>
            <a:off x="-5129" y="1266719"/>
            <a:ext cx="12197129" cy="0"/>
          </a:xfrm>
          <a:custGeom>
            <a:avLst/>
            <a:gdLst>
              <a:gd name="T0" fmla="+- 0 6086 6086"/>
              <a:gd name="T1" fmla="*/ T0 w 5110"/>
              <a:gd name="T2" fmla="+- 0 11401 11401"/>
              <a:gd name="T3" fmla="*/ 11401 h 20"/>
              <a:gd name="T4" fmla="+- 0 11196 6086"/>
              <a:gd name="T5" fmla="*/ T4 w 5110"/>
              <a:gd name="T6" fmla="+- 0 11421 11401"/>
              <a:gd name="T7" fmla="*/ 11421 h 20"/>
            </a:gdLst>
            <a:ahLst/>
            <a:cxnLst>
              <a:cxn ang="0">
                <a:pos x="T1" y="T3"/>
              </a:cxn>
              <a:cxn ang="0">
                <a:pos x="T5" y="T7"/>
              </a:cxn>
            </a:cxnLst>
            <a:rect l="0" t="0" r="r" b="b"/>
            <a:pathLst>
              <a:path w="5110" h="20">
                <a:moveTo>
                  <a:pt x="0" y="0"/>
                </a:moveTo>
                <a:lnTo>
                  <a:pt x="5110" y="20"/>
                </a:lnTo>
              </a:path>
            </a:pathLst>
          </a:custGeom>
          <a:noFill/>
          <a:ln w="25400">
            <a:solidFill>
              <a:srgbClr val="C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s-DO" dirty="0"/>
          </a:p>
        </p:txBody>
      </p:sp>
      <p:sp>
        <p:nvSpPr>
          <p:cNvPr id="18" name="TextBox 17">
            <a:extLst>
              <a:ext uri="{FF2B5EF4-FFF2-40B4-BE49-F238E27FC236}">
                <a16:creationId xmlns:a16="http://schemas.microsoft.com/office/drawing/2014/main" id="{67D631EF-2A1A-FAB2-1389-61C7EA9211BA}"/>
              </a:ext>
            </a:extLst>
          </p:cNvPr>
          <p:cNvSpPr txBox="1"/>
          <p:nvPr/>
        </p:nvSpPr>
        <p:spPr>
          <a:xfrm>
            <a:off x="2084194" y="1454754"/>
            <a:ext cx="7029033" cy="400110"/>
          </a:xfrm>
          <a:prstGeom prst="rect">
            <a:avLst/>
          </a:prstGeom>
          <a:solidFill>
            <a:srgbClr val="002060"/>
          </a:solidFill>
        </p:spPr>
        <p:txBody>
          <a:bodyPr wrap="square" rtlCol="0">
            <a:spAutoFit/>
          </a:bodyPr>
          <a:lstStyle/>
          <a:p>
            <a:pPr algn="just"/>
            <a:r>
              <a:rPr lang="es-DO" sz="2000" b="1" dirty="0">
                <a:solidFill>
                  <a:schemeClr val="bg1"/>
                </a:solidFill>
                <a:ea typeface="HGPGothicE" panose="020B0400000000000000" pitchFamily="34" charset="-128"/>
              </a:rPr>
              <a:t>INFORMACIONES GENERALES DEL </a:t>
            </a:r>
            <a:r>
              <a:rPr lang="es-DO" sz="2000" b="1" dirty="0" err="1">
                <a:solidFill>
                  <a:srgbClr val="FF0000"/>
                </a:solidFill>
                <a:ea typeface="HGPGothicE" panose="020B0400000000000000" pitchFamily="34" charset="-128"/>
              </a:rPr>
              <a:t>MGAS</a:t>
            </a:r>
            <a:r>
              <a:rPr lang="es-DO" sz="2000" b="1" dirty="0">
                <a:solidFill>
                  <a:srgbClr val="FF0000"/>
                </a:solidFill>
                <a:ea typeface="HGPGothicE" panose="020B0400000000000000" pitchFamily="34" charset="-128"/>
              </a:rPr>
              <a:t>- </a:t>
            </a:r>
            <a:r>
              <a:rPr lang="es-DO" sz="2000" b="1" dirty="0" err="1">
                <a:solidFill>
                  <a:srgbClr val="FF0000"/>
                </a:solidFill>
                <a:ea typeface="HGPGothicE" panose="020B0400000000000000" pitchFamily="34" charset="-128"/>
              </a:rPr>
              <a:t>CERC</a:t>
            </a:r>
            <a:r>
              <a:rPr lang="es-DO" sz="2000" b="1" dirty="0">
                <a:solidFill>
                  <a:srgbClr val="FF0000"/>
                </a:solidFill>
                <a:ea typeface="HGPGothicE" panose="020B0400000000000000" pitchFamily="34" charset="-128"/>
              </a:rPr>
              <a:t> </a:t>
            </a:r>
            <a:r>
              <a:rPr lang="es-DO" sz="2000" b="1" dirty="0">
                <a:solidFill>
                  <a:schemeClr val="bg1"/>
                </a:solidFill>
                <a:ea typeface="HGPGothicE" panose="020B0400000000000000" pitchFamily="34" charset="-128"/>
              </a:rPr>
              <a:t>DEL PROYECTO</a:t>
            </a:r>
          </a:p>
        </p:txBody>
      </p:sp>
      <p:sp>
        <p:nvSpPr>
          <p:cNvPr id="9" name="TextBox 8">
            <a:extLst>
              <a:ext uri="{FF2B5EF4-FFF2-40B4-BE49-F238E27FC236}">
                <a16:creationId xmlns:a16="http://schemas.microsoft.com/office/drawing/2014/main" id="{A9094058-8485-F0AE-BC53-C9C0B2F8475F}"/>
              </a:ext>
            </a:extLst>
          </p:cNvPr>
          <p:cNvSpPr txBox="1"/>
          <p:nvPr/>
        </p:nvSpPr>
        <p:spPr>
          <a:xfrm>
            <a:off x="3466618" y="2199703"/>
            <a:ext cx="8327985" cy="3712876"/>
          </a:xfrm>
          <a:prstGeom prst="rect">
            <a:avLst/>
          </a:prstGeom>
          <a:noFill/>
        </p:spPr>
        <p:txBody>
          <a:bodyPr wrap="square">
            <a:spAutoFit/>
          </a:bodyPr>
          <a:lstStyle/>
          <a:p>
            <a:pPr marL="0" marR="0" algn="just">
              <a:lnSpc>
                <a:spcPct val="107000"/>
              </a:lnSpc>
              <a:spcBef>
                <a:spcPts val="0"/>
              </a:spcBef>
              <a:spcAft>
                <a:spcPts val="0"/>
              </a:spcAft>
            </a:pPr>
            <a:r>
              <a:rPr lang="es-ES" sz="2000" b="1" kern="0" dirty="0">
                <a:effectLst/>
                <a:latin typeface="Calibri" panose="020F0502020204030204" pitchFamily="34" charset="0"/>
                <a:cs typeface="Times New Roman" panose="02020603050405020304" pitchFamily="18" charset="0"/>
              </a:rPr>
              <a:t>Detalles del Procedimiento para abordar los aspectos ambientales y sociales de los gastos elegibles: </a:t>
            </a:r>
          </a:p>
          <a:p>
            <a:pPr marL="0" marR="0" algn="just">
              <a:lnSpc>
                <a:spcPct val="107000"/>
              </a:lnSpc>
              <a:spcBef>
                <a:spcPts val="0"/>
              </a:spcBef>
              <a:spcAft>
                <a:spcPts val="0"/>
              </a:spcAft>
            </a:pPr>
            <a:r>
              <a:rPr lang="es-ES" sz="1800" dirty="0">
                <a:effectLst/>
                <a:latin typeface="Calibri" panose="020F0502020204030204" pitchFamily="34" charset="0"/>
                <a:ea typeface="Calibri" panose="020F0502020204030204" pitchFamily="34" charset="0"/>
                <a:cs typeface="Times New Roman" panose="02020603050405020304" pitchFamily="18" charset="0"/>
              </a:rPr>
              <a:t>(i) determinar si las actividades propuestas bajo posibles activaciones futuras de </a:t>
            </a:r>
            <a:r>
              <a:rPr lang="es-ES" sz="1800" dirty="0" err="1">
                <a:effectLst/>
                <a:latin typeface="Calibri" panose="020F0502020204030204" pitchFamily="34" charset="0"/>
                <a:ea typeface="Calibri" panose="020F0502020204030204" pitchFamily="34" charset="0"/>
                <a:cs typeface="Times New Roman" panose="02020603050405020304" pitchFamily="18" charset="0"/>
              </a:rPr>
              <a:t>CERC</a:t>
            </a:r>
            <a:r>
              <a:rPr lang="es-ES" sz="1800" dirty="0">
                <a:effectLst/>
                <a:latin typeface="Calibri" panose="020F0502020204030204" pitchFamily="34" charset="0"/>
                <a:ea typeface="Calibri" panose="020F0502020204030204" pitchFamily="34" charset="0"/>
                <a:cs typeface="Times New Roman" panose="02020603050405020304" pitchFamily="18" charset="0"/>
              </a:rPr>
              <a:t> son elegibles y pueden tener riesgos e impactos ambientales y sociales negativos potenciales; </a:t>
            </a:r>
          </a:p>
          <a:p>
            <a:pPr marL="0" marR="0" algn="just">
              <a:lnSpc>
                <a:spcPct val="107000"/>
              </a:lnSpc>
              <a:spcBef>
                <a:spcPts val="0"/>
              </a:spcBef>
              <a:spcAft>
                <a:spcPts val="800"/>
              </a:spcAft>
            </a:pPr>
            <a:r>
              <a:rPr lang="es-ES" sz="1800" dirty="0">
                <a:effectLst/>
                <a:latin typeface="Calibri" panose="020F0502020204030204" pitchFamily="34" charset="0"/>
                <a:ea typeface="Calibri" panose="020F0502020204030204" pitchFamily="34" charset="0"/>
                <a:cs typeface="Times New Roman" panose="02020603050405020304" pitchFamily="18" charset="0"/>
              </a:rPr>
              <a:t>(</a:t>
            </a:r>
            <a:r>
              <a:rPr lang="es-ES" sz="1800" dirty="0" err="1">
                <a:effectLst/>
                <a:latin typeface="Calibri" panose="020F0502020204030204" pitchFamily="34" charset="0"/>
                <a:ea typeface="Calibri" panose="020F0502020204030204" pitchFamily="34" charset="0"/>
                <a:cs typeface="Times New Roman" panose="02020603050405020304" pitchFamily="18" charset="0"/>
              </a:rPr>
              <a:t>ii</a:t>
            </a:r>
            <a:r>
              <a:rPr lang="es-ES" sz="1800" dirty="0">
                <a:effectLst/>
                <a:latin typeface="Calibri" panose="020F0502020204030204" pitchFamily="34" charset="0"/>
                <a:ea typeface="Calibri" panose="020F0502020204030204" pitchFamily="34" charset="0"/>
                <a:cs typeface="Times New Roman" panose="02020603050405020304" pitchFamily="18" charset="0"/>
              </a:rPr>
              <a:t>) identificar medidas de mitigación apropiadas para actividades con riesgos o impactos adversos; </a:t>
            </a:r>
          </a:p>
          <a:p>
            <a:pPr marL="0" marR="0" algn="just">
              <a:lnSpc>
                <a:spcPct val="107000"/>
              </a:lnSpc>
              <a:spcBef>
                <a:spcPts val="0"/>
              </a:spcBef>
              <a:spcAft>
                <a:spcPts val="800"/>
              </a:spcAft>
            </a:pPr>
            <a:r>
              <a:rPr lang="es-ES" sz="1800" dirty="0">
                <a:effectLst/>
                <a:latin typeface="Calibri" panose="020F0502020204030204" pitchFamily="34" charset="0"/>
                <a:ea typeface="Calibri" panose="020F0502020204030204" pitchFamily="34" charset="0"/>
                <a:cs typeface="Times New Roman" panose="02020603050405020304" pitchFamily="18" charset="0"/>
              </a:rPr>
              <a:t>(</a:t>
            </a:r>
            <a:r>
              <a:rPr lang="es-ES" sz="1800" dirty="0" err="1">
                <a:effectLst/>
                <a:latin typeface="Calibri" panose="020F0502020204030204" pitchFamily="34" charset="0"/>
                <a:ea typeface="Calibri" panose="020F0502020204030204" pitchFamily="34" charset="0"/>
                <a:cs typeface="Times New Roman" panose="02020603050405020304" pitchFamily="18" charset="0"/>
              </a:rPr>
              <a:t>iii</a:t>
            </a:r>
            <a:r>
              <a:rPr lang="es-ES" sz="1800" dirty="0">
                <a:effectLst/>
                <a:latin typeface="Calibri" panose="020F0502020204030204" pitchFamily="34" charset="0"/>
                <a:ea typeface="Calibri" panose="020F0502020204030204" pitchFamily="34" charset="0"/>
                <a:cs typeface="Times New Roman" panose="02020603050405020304" pitchFamily="18" charset="0"/>
              </a:rPr>
              <a:t>) incorporar medidas de mitigación en la implementación de la actividad; </a:t>
            </a:r>
          </a:p>
          <a:p>
            <a:pPr marL="0" marR="0" algn="just">
              <a:lnSpc>
                <a:spcPct val="107000"/>
              </a:lnSpc>
              <a:spcBef>
                <a:spcPts val="0"/>
              </a:spcBef>
              <a:spcAft>
                <a:spcPts val="800"/>
              </a:spcAft>
            </a:pPr>
            <a:r>
              <a:rPr lang="es-ES" sz="1800" dirty="0">
                <a:effectLst/>
                <a:latin typeface="Calibri" panose="020F0502020204030204" pitchFamily="34" charset="0"/>
                <a:ea typeface="Calibri" panose="020F0502020204030204" pitchFamily="34" charset="0"/>
                <a:cs typeface="Times New Roman" panose="02020603050405020304" pitchFamily="18" charset="0"/>
              </a:rPr>
              <a:t>(</a:t>
            </a:r>
            <a:r>
              <a:rPr lang="es-ES" sz="1800" dirty="0" err="1">
                <a:effectLst/>
                <a:latin typeface="Calibri" panose="020F0502020204030204" pitchFamily="34" charset="0"/>
                <a:ea typeface="Calibri" panose="020F0502020204030204" pitchFamily="34" charset="0"/>
                <a:cs typeface="Times New Roman" panose="02020603050405020304" pitchFamily="18" charset="0"/>
              </a:rPr>
              <a:t>iv</a:t>
            </a:r>
            <a:r>
              <a:rPr lang="es-ES" sz="1800" dirty="0">
                <a:effectLst/>
                <a:latin typeface="Calibri" panose="020F0502020204030204" pitchFamily="34" charset="0"/>
                <a:ea typeface="Calibri" panose="020F0502020204030204" pitchFamily="34" charset="0"/>
                <a:cs typeface="Times New Roman" panose="02020603050405020304" pitchFamily="18" charset="0"/>
              </a:rPr>
              <a:t>) revisar y aprobar el plan de manejo y </a:t>
            </a:r>
          </a:p>
          <a:p>
            <a:pPr marL="0" marR="0" algn="just">
              <a:lnSpc>
                <a:spcPct val="107000"/>
              </a:lnSpc>
              <a:spcBef>
                <a:spcPts val="0"/>
              </a:spcBef>
              <a:spcAft>
                <a:spcPts val="800"/>
              </a:spcAft>
            </a:pPr>
            <a:r>
              <a:rPr lang="es-ES" sz="1800" dirty="0">
                <a:effectLst/>
                <a:latin typeface="Calibri" panose="020F0502020204030204" pitchFamily="34" charset="0"/>
                <a:ea typeface="Calibri" panose="020F0502020204030204" pitchFamily="34" charset="0"/>
                <a:cs typeface="Times New Roman" panose="02020603050405020304" pitchFamily="18" charset="0"/>
              </a:rPr>
              <a:t>(v) monitorear la aplicación de los planes de manejo para aquellas actividades que requieren la debida diligencia </a:t>
            </a:r>
            <a:r>
              <a:rPr lang="es-ES" sz="1800" dirty="0" err="1">
                <a:effectLst/>
                <a:latin typeface="Calibri" panose="020F0502020204030204" pitchFamily="34" charset="0"/>
                <a:ea typeface="Calibri" panose="020F0502020204030204" pitchFamily="34" charset="0"/>
                <a:cs typeface="Times New Roman" panose="02020603050405020304" pitchFamily="18" charset="0"/>
              </a:rPr>
              <a:t>A&amp;S</a:t>
            </a:r>
            <a:r>
              <a:rPr lang="es-ES" sz="1800" dirty="0">
                <a:effectLst/>
                <a:latin typeface="Calibri" panose="020F0502020204030204" pitchFamily="34" charset="0"/>
                <a:ea typeface="Calibri" panose="020F0502020204030204" pitchFamily="34" charset="0"/>
                <a:cs typeface="Times New Roman" panose="02020603050405020304" pitchFamily="18" charset="0"/>
              </a:rPr>
              <a:t>. </a:t>
            </a:r>
            <a:endParaRPr lang="es-DO"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055589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27FCE1-90DB-3EA5-3741-8F5DBB8E6914}"/>
            </a:ext>
          </a:extLst>
        </p:cNvPr>
        <p:cNvGrpSpPr/>
        <p:nvPr/>
      </p:nvGrpSpPr>
      <p:grpSpPr>
        <a:xfrm>
          <a:off x="0" y="0"/>
          <a:ext cx="0" cy="0"/>
          <a:chOff x="0" y="0"/>
          <a:chExt cx="0" cy="0"/>
        </a:xfrm>
      </p:grpSpPr>
      <p:grpSp>
        <p:nvGrpSpPr>
          <p:cNvPr id="2" name="Grupo 64">
            <a:extLst>
              <a:ext uri="{FF2B5EF4-FFF2-40B4-BE49-F238E27FC236}">
                <a16:creationId xmlns:a16="http://schemas.microsoft.com/office/drawing/2014/main" id="{ADA1D745-ACCC-5E37-E881-0D47A7C5BCB5}"/>
              </a:ext>
            </a:extLst>
          </p:cNvPr>
          <p:cNvGrpSpPr>
            <a:grpSpLocks/>
          </p:cNvGrpSpPr>
          <p:nvPr/>
        </p:nvGrpSpPr>
        <p:grpSpPr bwMode="auto">
          <a:xfrm>
            <a:off x="-722423" y="33912"/>
            <a:ext cx="6733199" cy="6945529"/>
            <a:chOff x="-995" y="950"/>
            <a:chExt cx="9340" cy="15156"/>
          </a:xfrm>
        </p:grpSpPr>
        <p:grpSp>
          <p:nvGrpSpPr>
            <p:cNvPr id="4" name="Group 3">
              <a:extLst>
                <a:ext uri="{FF2B5EF4-FFF2-40B4-BE49-F238E27FC236}">
                  <a16:creationId xmlns:a16="http://schemas.microsoft.com/office/drawing/2014/main" id="{D3B995E0-B377-D91E-045A-DF39763EE104}"/>
                </a:ext>
              </a:extLst>
            </p:cNvPr>
            <p:cNvGrpSpPr>
              <a:grpSpLocks/>
            </p:cNvGrpSpPr>
            <p:nvPr/>
          </p:nvGrpSpPr>
          <p:grpSpPr bwMode="auto">
            <a:xfrm>
              <a:off x="-995" y="8358"/>
              <a:ext cx="9340" cy="7748"/>
              <a:chOff x="-995" y="8358"/>
              <a:chExt cx="9340" cy="7748"/>
            </a:xfrm>
          </p:grpSpPr>
          <p:sp>
            <p:nvSpPr>
              <p:cNvPr id="14" name="Freeform 98">
                <a:extLst>
                  <a:ext uri="{FF2B5EF4-FFF2-40B4-BE49-F238E27FC236}">
                    <a16:creationId xmlns:a16="http://schemas.microsoft.com/office/drawing/2014/main" id="{AF8331C8-E8F6-AF28-816F-050083E8E892}"/>
                  </a:ext>
                </a:extLst>
              </p:cNvPr>
              <p:cNvSpPr>
                <a:spLocks/>
              </p:cNvSpPr>
              <p:nvPr/>
            </p:nvSpPr>
            <p:spPr bwMode="auto">
              <a:xfrm>
                <a:off x="-995" y="8358"/>
                <a:ext cx="9340" cy="7748"/>
              </a:xfrm>
              <a:custGeom>
                <a:avLst/>
                <a:gdLst>
                  <a:gd name="T0" fmla="*/ 5665 w 8941"/>
                  <a:gd name="T1" fmla="+- 0 5060 5060"/>
                  <a:gd name="T2" fmla="*/ 5060 h 10780"/>
                  <a:gd name="T3" fmla="*/ 0 w 8941"/>
                  <a:gd name="T4" fmla="+- 0 11647 5060"/>
                  <a:gd name="T5" fmla="*/ 11647 h 10780"/>
                  <a:gd name="T6" fmla="*/ 2944 w 8941"/>
                  <a:gd name="T7" fmla="+- 0 15840 5060"/>
                  <a:gd name="T8" fmla="*/ 15840 h 10780"/>
                  <a:gd name="T9" fmla="*/ 8941 w 8941"/>
                  <a:gd name="T10" fmla="+- 0 8869 5060"/>
                  <a:gd name="T11" fmla="*/ 8869 h 10780"/>
                  <a:gd name="T12" fmla="*/ 5665 w 8941"/>
                  <a:gd name="T13" fmla="+- 0 5060 5060"/>
                  <a:gd name="T14" fmla="*/ 5060 h 10780"/>
                </a:gdLst>
                <a:ahLst/>
                <a:cxnLst>
                  <a:cxn ang="0">
                    <a:pos x="T0" y="T2"/>
                  </a:cxn>
                  <a:cxn ang="0">
                    <a:pos x="T3" y="T5"/>
                  </a:cxn>
                  <a:cxn ang="0">
                    <a:pos x="T6" y="T8"/>
                  </a:cxn>
                  <a:cxn ang="0">
                    <a:pos x="T9" y="T11"/>
                  </a:cxn>
                  <a:cxn ang="0">
                    <a:pos x="T12" y="T14"/>
                  </a:cxn>
                </a:cxnLst>
                <a:rect l="0" t="0" r="r" b="b"/>
                <a:pathLst>
                  <a:path w="8941" h="10780">
                    <a:moveTo>
                      <a:pt x="5665" y="0"/>
                    </a:moveTo>
                    <a:lnTo>
                      <a:pt x="0" y="6587"/>
                    </a:lnTo>
                    <a:lnTo>
                      <a:pt x="2944" y="10780"/>
                    </a:lnTo>
                    <a:lnTo>
                      <a:pt x="8941" y="3809"/>
                    </a:lnTo>
                    <a:lnTo>
                      <a:pt x="5665" y="0"/>
                    </a:lnTo>
                    <a:close/>
                  </a:path>
                </a:pathLst>
              </a:custGeom>
              <a:solidFill>
                <a:srgbClr val="D9D9D9"/>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s-DO" dirty="0"/>
              </a:p>
            </p:txBody>
          </p:sp>
        </p:grpSp>
        <p:grpSp>
          <p:nvGrpSpPr>
            <p:cNvPr id="5" name="Group 4">
              <a:extLst>
                <a:ext uri="{FF2B5EF4-FFF2-40B4-BE49-F238E27FC236}">
                  <a16:creationId xmlns:a16="http://schemas.microsoft.com/office/drawing/2014/main" id="{3F9632BA-89CA-34E5-C7F4-F9D291D28CA2}"/>
                </a:ext>
              </a:extLst>
            </p:cNvPr>
            <p:cNvGrpSpPr>
              <a:grpSpLocks/>
            </p:cNvGrpSpPr>
            <p:nvPr/>
          </p:nvGrpSpPr>
          <p:grpSpPr bwMode="auto">
            <a:xfrm>
              <a:off x="0" y="3687"/>
              <a:ext cx="4921" cy="12080"/>
              <a:chOff x="0" y="3687"/>
              <a:chExt cx="4921" cy="12080"/>
            </a:xfrm>
          </p:grpSpPr>
          <p:sp>
            <p:nvSpPr>
              <p:cNvPr id="13" name="Freeform 100">
                <a:extLst>
                  <a:ext uri="{FF2B5EF4-FFF2-40B4-BE49-F238E27FC236}">
                    <a16:creationId xmlns:a16="http://schemas.microsoft.com/office/drawing/2014/main" id="{4A729B45-2C55-85EA-4567-8CAE1BA2B024}"/>
                  </a:ext>
                </a:extLst>
              </p:cNvPr>
              <p:cNvSpPr>
                <a:spLocks/>
              </p:cNvSpPr>
              <p:nvPr/>
            </p:nvSpPr>
            <p:spPr bwMode="auto">
              <a:xfrm>
                <a:off x="0" y="3687"/>
                <a:ext cx="4921" cy="12080"/>
              </a:xfrm>
              <a:custGeom>
                <a:avLst/>
                <a:gdLst>
                  <a:gd name="T0" fmla="*/ 0 w 6125"/>
                  <a:gd name="T1" fmla="+- 0 4173 4173"/>
                  <a:gd name="T2" fmla="*/ 4173 h 11668"/>
                  <a:gd name="T3" fmla="*/ 0 w 6125"/>
                  <a:gd name="T4" fmla="+- 0 15840 4173"/>
                  <a:gd name="T5" fmla="*/ 15840 h 11668"/>
                  <a:gd name="T6" fmla="*/ 1928 w 6125"/>
                  <a:gd name="T7" fmla="+- 0 15840 4173"/>
                  <a:gd name="T8" fmla="*/ 15840 h 11668"/>
                  <a:gd name="T9" fmla="*/ 6125 w 6125"/>
                  <a:gd name="T10" fmla="+- 0 11097 4173"/>
                  <a:gd name="T11" fmla="*/ 11097 h 11668"/>
                  <a:gd name="T12" fmla="*/ 0 w 6125"/>
                  <a:gd name="T13" fmla="+- 0 4173 4173"/>
                  <a:gd name="T14" fmla="*/ 4173 h 11668"/>
                </a:gdLst>
                <a:ahLst/>
                <a:cxnLst>
                  <a:cxn ang="0">
                    <a:pos x="T0" y="T2"/>
                  </a:cxn>
                  <a:cxn ang="0">
                    <a:pos x="T3" y="T5"/>
                  </a:cxn>
                  <a:cxn ang="0">
                    <a:pos x="T6" y="T8"/>
                  </a:cxn>
                  <a:cxn ang="0">
                    <a:pos x="T9" y="T11"/>
                  </a:cxn>
                  <a:cxn ang="0">
                    <a:pos x="T12" y="T14"/>
                  </a:cxn>
                </a:cxnLst>
                <a:rect l="0" t="0" r="r" b="b"/>
                <a:pathLst>
                  <a:path w="6125" h="11668">
                    <a:moveTo>
                      <a:pt x="0" y="0"/>
                    </a:moveTo>
                    <a:lnTo>
                      <a:pt x="0" y="11667"/>
                    </a:lnTo>
                    <a:lnTo>
                      <a:pt x="1928" y="11667"/>
                    </a:lnTo>
                    <a:lnTo>
                      <a:pt x="6125" y="6924"/>
                    </a:lnTo>
                    <a:lnTo>
                      <a:pt x="0" y="0"/>
                    </a:lnTo>
                    <a:close/>
                  </a:path>
                </a:pathLst>
              </a:custGeom>
              <a:solidFill>
                <a:schemeClr val="bg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s-DO" dirty="0"/>
              </a:p>
            </p:txBody>
          </p:sp>
        </p:grpSp>
        <p:pic>
          <p:nvPicPr>
            <p:cNvPr id="12" name="Picture 11">
              <a:extLst>
                <a:ext uri="{FF2B5EF4-FFF2-40B4-BE49-F238E27FC236}">
                  <a16:creationId xmlns:a16="http://schemas.microsoft.com/office/drawing/2014/main" id="{4B1F477D-5E29-0610-5115-D2CDF40BE1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5" y="950"/>
              <a:ext cx="2080" cy="2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 name="Imagen 8">
            <a:extLst>
              <a:ext uri="{FF2B5EF4-FFF2-40B4-BE49-F238E27FC236}">
                <a16:creationId xmlns:a16="http://schemas.microsoft.com/office/drawing/2014/main" id="{F8F896DD-84FF-3203-5321-7E90DEC46370}"/>
              </a:ext>
            </a:extLst>
          </p:cNvPr>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4376461" y="54892"/>
            <a:ext cx="1499443" cy="1164374"/>
          </a:xfrm>
          <a:prstGeom prst="rect">
            <a:avLst/>
          </a:prstGeom>
          <a:noFill/>
          <a:ln>
            <a:noFill/>
          </a:ln>
        </p:spPr>
      </p:pic>
      <p:pic>
        <p:nvPicPr>
          <p:cNvPr id="17" name="Picture 3" descr="C:\Users\wb224794\Desktop\Logos\WB_S-WBG-Horizontal-RGB-high.jpg">
            <a:extLst>
              <a:ext uri="{FF2B5EF4-FFF2-40B4-BE49-F238E27FC236}">
                <a16:creationId xmlns:a16="http://schemas.microsoft.com/office/drawing/2014/main" id="{16D60D41-DE5C-D5F9-47A7-812324F2B3AC}"/>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65818" y="54892"/>
            <a:ext cx="2737717" cy="1164374"/>
          </a:xfrm>
          <a:prstGeom prst="rect">
            <a:avLst/>
          </a:prstGeom>
          <a:noFill/>
          <a:ln>
            <a:noFill/>
          </a:ln>
        </p:spPr>
      </p:pic>
      <p:sp>
        <p:nvSpPr>
          <p:cNvPr id="49" name="Freeform 109">
            <a:extLst>
              <a:ext uri="{FF2B5EF4-FFF2-40B4-BE49-F238E27FC236}">
                <a16:creationId xmlns:a16="http://schemas.microsoft.com/office/drawing/2014/main" id="{6ABC0445-8D75-75C8-D0E4-B51C46BCA8DC}"/>
              </a:ext>
            </a:extLst>
          </p:cNvPr>
          <p:cNvSpPr>
            <a:spLocks/>
          </p:cNvSpPr>
          <p:nvPr/>
        </p:nvSpPr>
        <p:spPr bwMode="auto">
          <a:xfrm>
            <a:off x="-5129" y="1266719"/>
            <a:ext cx="12197129" cy="0"/>
          </a:xfrm>
          <a:custGeom>
            <a:avLst/>
            <a:gdLst>
              <a:gd name="T0" fmla="+- 0 6086 6086"/>
              <a:gd name="T1" fmla="*/ T0 w 5110"/>
              <a:gd name="T2" fmla="+- 0 11401 11401"/>
              <a:gd name="T3" fmla="*/ 11401 h 20"/>
              <a:gd name="T4" fmla="+- 0 11196 6086"/>
              <a:gd name="T5" fmla="*/ T4 w 5110"/>
              <a:gd name="T6" fmla="+- 0 11421 11401"/>
              <a:gd name="T7" fmla="*/ 11421 h 20"/>
            </a:gdLst>
            <a:ahLst/>
            <a:cxnLst>
              <a:cxn ang="0">
                <a:pos x="T1" y="T3"/>
              </a:cxn>
              <a:cxn ang="0">
                <a:pos x="T5" y="T7"/>
              </a:cxn>
            </a:cxnLst>
            <a:rect l="0" t="0" r="r" b="b"/>
            <a:pathLst>
              <a:path w="5110" h="20">
                <a:moveTo>
                  <a:pt x="0" y="0"/>
                </a:moveTo>
                <a:lnTo>
                  <a:pt x="5110" y="20"/>
                </a:lnTo>
              </a:path>
            </a:pathLst>
          </a:custGeom>
          <a:noFill/>
          <a:ln w="25400">
            <a:solidFill>
              <a:srgbClr val="C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s-DO" dirty="0"/>
          </a:p>
        </p:txBody>
      </p:sp>
      <p:sp>
        <p:nvSpPr>
          <p:cNvPr id="18" name="TextBox 17">
            <a:extLst>
              <a:ext uri="{FF2B5EF4-FFF2-40B4-BE49-F238E27FC236}">
                <a16:creationId xmlns:a16="http://schemas.microsoft.com/office/drawing/2014/main" id="{BC814722-AC41-4EF6-A8DA-AE0483E02833}"/>
              </a:ext>
            </a:extLst>
          </p:cNvPr>
          <p:cNvSpPr txBox="1"/>
          <p:nvPr/>
        </p:nvSpPr>
        <p:spPr>
          <a:xfrm>
            <a:off x="2084194" y="1454754"/>
            <a:ext cx="7029033" cy="400110"/>
          </a:xfrm>
          <a:prstGeom prst="rect">
            <a:avLst/>
          </a:prstGeom>
          <a:solidFill>
            <a:srgbClr val="002060"/>
          </a:solidFill>
        </p:spPr>
        <p:txBody>
          <a:bodyPr wrap="square" rtlCol="0">
            <a:spAutoFit/>
          </a:bodyPr>
          <a:lstStyle/>
          <a:p>
            <a:pPr algn="just"/>
            <a:r>
              <a:rPr lang="es-DO" sz="2000" b="1" dirty="0">
                <a:solidFill>
                  <a:schemeClr val="bg1"/>
                </a:solidFill>
                <a:ea typeface="HGPGothicE" panose="020B0400000000000000" pitchFamily="34" charset="-128"/>
              </a:rPr>
              <a:t>INFORMACIONES GENERALES DEL </a:t>
            </a:r>
            <a:r>
              <a:rPr lang="es-DO" sz="2000" b="1" dirty="0" err="1">
                <a:solidFill>
                  <a:srgbClr val="FF0000"/>
                </a:solidFill>
                <a:ea typeface="HGPGothicE" panose="020B0400000000000000" pitchFamily="34" charset="-128"/>
              </a:rPr>
              <a:t>MGAS</a:t>
            </a:r>
            <a:r>
              <a:rPr lang="es-DO" sz="2000" b="1" dirty="0">
                <a:solidFill>
                  <a:srgbClr val="FF0000"/>
                </a:solidFill>
                <a:ea typeface="HGPGothicE" panose="020B0400000000000000" pitchFamily="34" charset="-128"/>
              </a:rPr>
              <a:t>- </a:t>
            </a:r>
            <a:r>
              <a:rPr lang="es-DO" sz="2000" b="1" dirty="0" err="1">
                <a:solidFill>
                  <a:srgbClr val="FF0000"/>
                </a:solidFill>
                <a:ea typeface="HGPGothicE" panose="020B0400000000000000" pitchFamily="34" charset="-128"/>
              </a:rPr>
              <a:t>CERC</a:t>
            </a:r>
            <a:r>
              <a:rPr lang="es-DO" sz="2000" b="1" dirty="0">
                <a:solidFill>
                  <a:srgbClr val="FF0000"/>
                </a:solidFill>
                <a:ea typeface="HGPGothicE" panose="020B0400000000000000" pitchFamily="34" charset="-128"/>
              </a:rPr>
              <a:t> </a:t>
            </a:r>
            <a:r>
              <a:rPr lang="es-DO" sz="2000" b="1" dirty="0">
                <a:solidFill>
                  <a:schemeClr val="bg1"/>
                </a:solidFill>
                <a:ea typeface="HGPGothicE" panose="020B0400000000000000" pitchFamily="34" charset="-128"/>
              </a:rPr>
              <a:t>DEL PROYECTO</a:t>
            </a:r>
          </a:p>
        </p:txBody>
      </p:sp>
      <p:sp>
        <p:nvSpPr>
          <p:cNvPr id="6" name="TextBox 5">
            <a:extLst>
              <a:ext uri="{FF2B5EF4-FFF2-40B4-BE49-F238E27FC236}">
                <a16:creationId xmlns:a16="http://schemas.microsoft.com/office/drawing/2014/main" id="{324384FA-256D-963E-3814-4BA9223D876D}"/>
              </a:ext>
            </a:extLst>
          </p:cNvPr>
          <p:cNvSpPr txBox="1"/>
          <p:nvPr/>
        </p:nvSpPr>
        <p:spPr>
          <a:xfrm>
            <a:off x="2084194" y="2110864"/>
            <a:ext cx="9258827" cy="4369273"/>
          </a:xfrm>
          <a:prstGeom prst="rect">
            <a:avLst/>
          </a:prstGeom>
          <a:noFill/>
        </p:spPr>
        <p:txBody>
          <a:bodyPr wrap="square">
            <a:spAutoFit/>
          </a:bodyPr>
          <a:lstStyle/>
          <a:p>
            <a:pPr marL="0" marR="0" algn="just">
              <a:lnSpc>
                <a:spcPct val="107000"/>
              </a:lnSpc>
              <a:spcBef>
                <a:spcPts val="0"/>
              </a:spcBef>
              <a:spcAft>
                <a:spcPts val="800"/>
              </a:spcAft>
            </a:pPr>
            <a:r>
              <a:rPr lang="es-ES" sz="1800" dirty="0">
                <a:effectLst/>
                <a:latin typeface="Calibri" panose="020F0502020204030204" pitchFamily="34" charset="0"/>
                <a:ea typeface="Calibri" panose="020F0502020204030204" pitchFamily="34" charset="0"/>
                <a:cs typeface="Times New Roman" panose="02020603050405020304" pitchFamily="18" charset="0"/>
              </a:rPr>
              <a:t>Para la ejecución del </a:t>
            </a:r>
            <a:r>
              <a:rPr lang="es-ES" sz="1800" dirty="0" err="1">
                <a:effectLst/>
                <a:latin typeface="Calibri" panose="020F0502020204030204" pitchFamily="34" charset="0"/>
                <a:ea typeface="Calibri" panose="020F0502020204030204" pitchFamily="34" charset="0"/>
                <a:cs typeface="Times New Roman" panose="02020603050405020304" pitchFamily="18" charset="0"/>
              </a:rPr>
              <a:t>CERC</a:t>
            </a:r>
            <a:r>
              <a:rPr lang="es-ES" sz="1800" dirty="0">
                <a:effectLst/>
                <a:latin typeface="Calibri" panose="020F0502020204030204" pitchFamily="34" charset="0"/>
                <a:ea typeface="Calibri" panose="020F0502020204030204" pitchFamily="34" charset="0"/>
                <a:cs typeface="Times New Roman" panose="02020603050405020304" pitchFamily="18" charset="0"/>
              </a:rPr>
              <a:t>, las responsabilidades clave de la </a:t>
            </a:r>
            <a:r>
              <a:rPr lang="es-ES" sz="1800" dirty="0" err="1">
                <a:effectLst/>
                <a:latin typeface="Calibri" panose="020F0502020204030204" pitchFamily="34" charset="0"/>
                <a:ea typeface="Calibri" panose="020F0502020204030204" pitchFamily="34" charset="0"/>
                <a:cs typeface="Times New Roman" panose="02020603050405020304" pitchFamily="18" charset="0"/>
              </a:rPr>
              <a:t>UEP-INAPA</a:t>
            </a:r>
            <a:r>
              <a:rPr lang="es-ES" sz="1800" dirty="0">
                <a:effectLst/>
                <a:latin typeface="Calibri" panose="020F0502020204030204" pitchFamily="34" charset="0"/>
                <a:ea typeface="Calibri" panose="020F0502020204030204" pitchFamily="34" charset="0"/>
                <a:cs typeface="Times New Roman" panose="02020603050405020304" pitchFamily="18" charset="0"/>
              </a:rPr>
              <a:t> son las siguientes:</a:t>
            </a:r>
            <a:endParaRPr lang="es-DO"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es-ES" sz="1800" dirty="0">
                <a:effectLst/>
                <a:latin typeface="Calibri" panose="020F0502020204030204" pitchFamily="34" charset="0"/>
                <a:ea typeface="Calibri" panose="020F0502020204030204" pitchFamily="34" charset="0"/>
                <a:cs typeface="Symbol" panose="05050102010706020507" pitchFamily="18" charset="2"/>
              </a:rPr>
              <a:t>Asegurar la entrega de los resultados del </a:t>
            </a:r>
            <a:r>
              <a:rPr lang="es-ES" sz="1800" dirty="0" err="1">
                <a:effectLst/>
                <a:latin typeface="Calibri" panose="020F0502020204030204" pitchFamily="34" charset="0"/>
                <a:ea typeface="Calibri" panose="020F0502020204030204" pitchFamily="34" charset="0"/>
                <a:cs typeface="Symbol" panose="05050102010706020507" pitchFamily="18" charset="2"/>
              </a:rPr>
              <a:t>PAE</a:t>
            </a:r>
            <a:r>
              <a:rPr lang="es-ES" sz="1800" dirty="0">
                <a:effectLst/>
                <a:latin typeface="Calibri" panose="020F0502020204030204" pitchFamily="34" charset="0"/>
                <a:ea typeface="Calibri" panose="020F0502020204030204" pitchFamily="34" charset="0"/>
                <a:cs typeface="Symbol" panose="05050102010706020507" pitchFamily="18" charset="2"/>
              </a:rPr>
              <a:t> y los logros de los resultados facilitando la coordinación entre los Ministerios e Instituciones que participan en el </a:t>
            </a:r>
            <a:r>
              <a:rPr lang="es-ES" sz="1800" dirty="0" err="1">
                <a:effectLst/>
                <a:latin typeface="Calibri" panose="020F0502020204030204" pitchFamily="34" charset="0"/>
                <a:ea typeface="Calibri" panose="020F0502020204030204" pitchFamily="34" charset="0"/>
                <a:cs typeface="Symbol" panose="05050102010706020507" pitchFamily="18" charset="2"/>
              </a:rPr>
              <a:t>PAE</a:t>
            </a:r>
            <a:r>
              <a:rPr lang="es-ES" sz="1800" dirty="0">
                <a:effectLst/>
                <a:latin typeface="Calibri" panose="020F0502020204030204" pitchFamily="34" charset="0"/>
                <a:ea typeface="Calibri" panose="020F0502020204030204" pitchFamily="34" charset="0"/>
                <a:cs typeface="Symbol" panose="05050102010706020507" pitchFamily="18" charset="2"/>
              </a:rPr>
              <a:t> y abordando los problemas de coordinación a medida que surgen durante la implementación del </a:t>
            </a:r>
            <a:r>
              <a:rPr lang="es-ES" sz="1800" dirty="0" err="1">
                <a:effectLst/>
                <a:latin typeface="Calibri" panose="020F0502020204030204" pitchFamily="34" charset="0"/>
                <a:ea typeface="Calibri" panose="020F0502020204030204" pitchFamily="34" charset="0"/>
                <a:cs typeface="Symbol" panose="05050102010706020507" pitchFamily="18" charset="2"/>
              </a:rPr>
              <a:t>PAE</a:t>
            </a:r>
            <a:r>
              <a:rPr lang="es-ES" sz="1800" dirty="0">
                <a:effectLst/>
                <a:latin typeface="Calibri" panose="020F0502020204030204" pitchFamily="34" charset="0"/>
                <a:ea typeface="Calibri" panose="020F0502020204030204" pitchFamily="34" charset="0"/>
                <a:cs typeface="Symbol" panose="05050102010706020507" pitchFamily="18" charset="2"/>
              </a:rPr>
              <a:t>;</a:t>
            </a:r>
            <a:endParaRPr lang="es-DO" sz="1800" dirty="0">
              <a:effectLst/>
              <a:latin typeface="Calibri" panose="020F0502020204030204" pitchFamily="34" charset="0"/>
              <a:ea typeface="Calibri" panose="020F0502020204030204" pitchFamily="34" charset="0"/>
              <a:cs typeface="Symbol" panose="05050102010706020507" pitchFamily="18" charset="2"/>
            </a:endParaRPr>
          </a:p>
          <a:p>
            <a:pPr marL="342900" marR="0" lvl="0" indent="-342900" algn="just">
              <a:spcBef>
                <a:spcPts val="0"/>
              </a:spcBef>
              <a:spcAft>
                <a:spcPts val="0"/>
              </a:spcAft>
              <a:buFont typeface="Symbol" panose="05050102010706020507" pitchFamily="18" charset="2"/>
              <a:buChar char=""/>
            </a:pPr>
            <a:r>
              <a:rPr lang="es-ES" sz="1800" dirty="0">
                <a:effectLst/>
                <a:latin typeface="Calibri" panose="020F0502020204030204" pitchFamily="34" charset="0"/>
                <a:ea typeface="Calibri" panose="020F0502020204030204" pitchFamily="34" charset="0"/>
                <a:cs typeface="Symbol" panose="05050102010706020507" pitchFamily="18" charset="2"/>
              </a:rPr>
              <a:t>Revisar los informes de progreso de </a:t>
            </a:r>
            <a:r>
              <a:rPr lang="es-ES" sz="1800" dirty="0" err="1">
                <a:effectLst/>
                <a:latin typeface="Calibri" panose="020F0502020204030204" pitchFamily="34" charset="0"/>
                <a:ea typeface="Calibri" panose="020F0502020204030204" pitchFamily="34" charset="0"/>
                <a:cs typeface="Symbol" panose="05050102010706020507" pitchFamily="18" charset="2"/>
              </a:rPr>
              <a:t>PAE</a:t>
            </a:r>
            <a:r>
              <a:rPr lang="es-ES" sz="1800" dirty="0">
                <a:effectLst/>
                <a:latin typeface="Calibri" panose="020F0502020204030204" pitchFamily="34" charset="0"/>
                <a:ea typeface="Calibri" panose="020F0502020204030204" pitchFamily="34" charset="0"/>
                <a:cs typeface="Symbol" panose="05050102010706020507" pitchFamily="18" charset="2"/>
              </a:rPr>
              <a:t> presentados por el Coordinador del proyecto y tomar una decisión al respecto; y</a:t>
            </a:r>
            <a:endParaRPr lang="es-DO" sz="1800" dirty="0">
              <a:effectLst/>
              <a:latin typeface="Calibri" panose="020F0502020204030204" pitchFamily="34" charset="0"/>
              <a:ea typeface="Calibri" panose="020F0502020204030204" pitchFamily="34" charset="0"/>
              <a:cs typeface="Symbol" panose="05050102010706020507" pitchFamily="18" charset="2"/>
            </a:endParaRPr>
          </a:p>
          <a:p>
            <a:pPr marL="342900" marR="0" lvl="0" indent="-342900" algn="just">
              <a:spcBef>
                <a:spcPts val="0"/>
              </a:spcBef>
              <a:spcAft>
                <a:spcPts val="0"/>
              </a:spcAft>
              <a:buFont typeface="Symbol" panose="05050102010706020507" pitchFamily="18" charset="2"/>
              <a:buChar char=""/>
            </a:pPr>
            <a:r>
              <a:rPr lang="es-ES" sz="1800" dirty="0">
                <a:effectLst/>
                <a:latin typeface="Calibri" panose="020F0502020204030204" pitchFamily="34" charset="0"/>
                <a:ea typeface="Calibri" panose="020F0502020204030204" pitchFamily="34" charset="0"/>
                <a:cs typeface="Calibri" panose="020F0502020204030204" pitchFamily="34" charset="0"/>
              </a:rPr>
              <a:t>Revisión y aplicación de instrumentos de Estándares Ambientales y Sociales.</a:t>
            </a:r>
            <a:r>
              <a:rPr lang="es-ES" sz="1800" dirty="0">
                <a:solidFill>
                  <a:srgbClr val="D13438"/>
                </a:solidFill>
                <a:effectLst/>
                <a:latin typeface="Calibri" panose="020F0502020204030204" pitchFamily="34" charset="0"/>
                <a:ea typeface="Calibri" panose="020F0502020204030204" pitchFamily="34" charset="0"/>
                <a:cs typeface="Calibri" panose="020F0502020204030204" pitchFamily="34" charset="0"/>
              </a:rPr>
              <a:t> </a:t>
            </a:r>
            <a:r>
              <a:rPr lang="es-ES" sz="1800" dirty="0">
                <a:effectLst/>
                <a:latin typeface="Calibri" panose="020F0502020204030204" pitchFamily="34" charset="0"/>
                <a:ea typeface="Calibri" panose="020F0502020204030204" pitchFamily="34" charset="0"/>
                <a:cs typeface="Calibri" panose="020F0502020204030204" pitchFamily="34" charset="0"/>
              </a:rPr>
              <a:t>El </a:t>
            </a:r>
            <a:r>
              <a:rPr lang="es-ES" sz="1800" dirty="0" err="1">
                <a:effectLst/>
                <a:latin typeface="Calibri" panose="020F0502020204030204" pitchFamily="34" charset="0"/>
                <a:ea typeface="Calibri" panose="020F0502020204030204" pitchFamily="34" charset="0"/>
                <a:cs typeface="Calibri" panose="020F0502020204030204" pitchFamily="34" charset="0"/>
              </a:rPr>
              <a:t>PGAS</a:t>
            </a:r>
            <a:r>
              <a:rPr lang="es-ES" sz="1800" dirty="0">
                <a:effectLst/>
                <a:latin typeface="Calibri" panose="020F0502020204030204" pitchFamily="34" charset="0"/>
                <a:ea typeface="Calibri" panose="020F0502020204030204" pitchFamily="34" charset="0"/>
                <a:cs typeface="Calibri" panose="020F0502020204030204" pitchFamily="34" charset="0"/>
              </a:rPr>
              <a:t> (u otro instrumento) será enviado a la </a:t>
            </a:r>
            <a:r>
              <a:rPr lang="es-ES" sz="1800" dirty="0" err="1">
                <a:effectLst/>
                <a:latin typeface="Calibri" panose="020F0502020204030204" pitchFamily="34" charset="0"/>
                <a:ea typeface="Calibri" panose="020F0502020204030204" pitchFamily="34" charset="0"/>
                <a:cs typeface="Calibri" panose="020F0502020204030204" pitchFamily="34" charset="0"/>
              </a:rPr>
              <a:t>UEP-INAPA</a:t>
            </a:r>
            <a:r>
              <a:rPr lang="es-ES" sz="1800" dirty="0">
                <a:effectLst/>
                <a:latin typeface="Calibri" panose="020F0502020204030204" pitchFamily="34" charset="0"/>
                <a:ea typeface="Calibri" panose="020F0502020204030204" pitchFamily="34" charset="0"/>
                <a:cs typeface="Calibri" panose="020F0502020204030204" pitchFamily="34" charset="0"/>
              </a:rPr>
              <a:t> para su revisión, antes de enviarlo al Banco Mundial para su aprobación. La </a:t>
            </a:r>
            <a:r>
              <a:rPr lang="es-ES" sz="1800" dirty="0" err="1">
                <a:effectLst/>
                <a:latin typeface="Calibri" panose="020F0502020204030204" pitchFamily="34" charset="0"/>
                <a:ea typeface="Calibri" panose="020F0502020204030204" pitchFamily="34" charset="0"/>
                <a:cs typeface="Calibri" panose="020F0502020204030204" pitchFamily="34" charset="0"/>
              </a:rPr>
              <a:t>UEP-INAPA</a:t>
            </a:r>
            <a:r>
              <a:rPr lang="es-ES" sz="1800" dirty="0">
                <a:effectLst/>
                <a:latin typeface="Calibri" panose="020F0502020204030204" pitchFamily="34" charset="0"/>
                <a:ea typeface="Calibri" panose="020F0502020204030204" pitchFamily="34" charset="0"/>
                <a:cs typeface="Calibri" panose="020F0502020204030204" pitchFamily="34" charset="0"/>
              </a:rPr>
              <a:t> supervisará el proceso general de implementación del MAS del BM y preparará un informe de progreso sobre la aplicación de los </a:t>
            </a:r>
            <a:r>
              <a:rPr lang="es-ES" sz="1800" dirty="0" err="1">
                <a:effectLst/>
                <a:latin typeface="Calibri" panose="020F0502020204030204" pitchFamily="34" charset="0"/>
                <a:ea typeface="Calibri" panose="020F0502020204030204" pitchFamily="34" charset="0"/>
                <a:cs typeface="Calibri" panose="020F0502020204030204" pitchFamily="34" charset="0"/>
              </a:rPr>
              <a:t>EAS</a:t>
            </a:r>
            <a:r>
              <a:rPr lang="es-ES" sz="1800" dirty="0">
                <a:effectLst/>
                <a:latin typeface="Calibri" panose="020F0502020204030204" pitchFamily="34" charset="0"/>
                <a:ea typeface="Calibri" panose="020F0502020204030204" pitchFamily="34" charset="0"/>
                <a:cs typeface="Calibri" panose="020F0502020204030204" pitchFamily="34" charset="0"/>
              </a:rPr>
              <a:t> relevantes a lo largo del ciclo de las actividades que se financiarán por la activación del </a:t>
            </a:r>
            <a:r>
              <a:rPr lang="es-ES" sz="1800" dirty="0" err="1">
                <a:effectLst/>
                <a:latin typeface="Calibri" panose="020F0502020204030204" pitchFamily="34" charset="0"/>
                <a:ea typeface="Calibri" panose="020F0502020204030204" pitchFamily="34" charset="0"/>
                <a:cs typeface="Calibri" panose="020F0502020204030204" pitchFamily="34" charset="0"/>
              </a:rPr>
              <a:t>CERC</a:t>
            </a:r>
            <a:r>
              <a:rPr lang="es-ES" sz="1800" dirty="0">
                <a:effectLst/>
                <a:latin typeface="Calibri" panose="020F0502020204030204" pitchFamily="34" charset="0"/>
                <a:ea typeface="Calibri" panose="020F0502020204030204" pitchFamily="34" charset="0"/>
                <a:cs typeface="Calibri" panose="020F0502020204030204" pitchFamily="34" charset="0"/>
              </a:rPr>
              <a:t>. La </a:t>
            </a:r>
            <a:r>
              <a:rPr lang="es-ES" sz="1800" dirty="0" err="1">
                <a:effectLst/>
                <a:latin typeface="Calibri" panose="020F0502020204030204" pitchFamily="34" charset="0"/>
                <a:ea typeface="Calibri" panose="020F0502020204030204" pitchFamily="34" charset="0"/>
                <a:cs typeface="Calibri" panose="020F0502020204030204" pitchFamily="34" charset="0"/>
              </a:rPr>
              <a:t>UEP-INAPA</a:t>
            </a:r>
            <a:r>
              <a:rPr lang="es-ES" sz="1800" dirty="0">
                <a:effectLst/>
                <a:latin typeface="Calibri" panose="020F0502020204030204" pitchFamily="34" charset="0"/>
                <a:ea typeface="Calibri" panose="020F0502020204030204" pitchFamily="34" charset="0"/>
                <a:cs typeface="Calibri" panose="020F0502020204030204" pitchFamily="34" charset="0"/>
              </a:rPr>
              <a:t> también desarrollará los requisitos y procedimientos de informes para garantizar el cumplimiento. Las medidas de mitigación apropiadas se incluirán en los documentos de licitación y documentos de contrato que preparará la </a:t>
            </a:r>
            <a:r>
              <a:rPr lang="es-ES" sz="1800" dirty="0" err="1">
                <a:effectLst/>
                <a:latin typeface="Calibri" panose="020F0502020204030204" pitchFamily="34" charset="0"/>
                <a:ea typeface="Calibri" panose="020F0502020204030204" pitchFamily="34" charset="0"/>
                <a:cs typeface="Calibri" panose="020F0502020204030204" pitchFamily="34" charset="0"/>
              </a:rPr>
              <a:t>UEP-INAPA</a:t>
            </a:r>
            <a:r>
              <a:rPr lang="es-ES" sz="1800" dirty="0">
                <a:effectLst/>
                <a:latin typeface="Calibri" panose="020F0502020204030204" pitchFamily="34" charset="0"/>
                <a:ea typeface="Calibri" panose="020F0502020204030204" pitchFamily="34" charset="0"/>
                <a:cs typeface="Calibri" panose="020F0502020204030204" pitchFamily="34" charset="0"/>
              </a:rPr>
              <a:t>, según sea necesario.</a:t>
            </a:r>
            <a:endParaRPr lang="es-DO" sz="1800" dirty="0">
              <a:effectLst/>
              <a:latin typeface="Calibri" panose="020F0502020204030204" pitchFamily="34" charset="0"/>
              <a:ea typeface="Calibri" panose="020F0502020204030204" pitchFamily="34" charset="0"/>
              <a:cs typeface="Symbol" panose="05050102010706020507" pitchFamily="18" charset="2"/>
            </a:endParaRPr>
          </a:p>
          <a:p>
            <a:pPr marL="342900" marR="0" lvl="0" indent="-342900" algn="just">
              <a:spcBef>
                <a:spcPts val="0"/>
              </a:spcBef>
              <a:spcAft>
                <a:spcPts val="0"/>
              </a:spcAft>
              <a:buFont typeface="Symbol" panose="05050102010706020507" pitchFamily="18" charset="2"/>
              <a:buChar char=""/>
            </a:pPr>
            <a:r>
              <a:rPr lang="es-ES" sz="1800" dirty="0">
                <a:effectLst/>
                <a:latin typeface="Calibri" panose="020F0502020204030204" pitchFamily="34" charset="0"/>
                <a:ea typeface="Calibri" panose="020F0502020204030204" pitchFamily="34" charset="0"/>
                <a:cs typeface="Symbol" panose="05050102010706020507" pitchFamily="18" charset="2"/>
              </a:rPr>
              <a:t>Evaluar todas las cuestiones relacionadas con las políticas y orientarlas según sea necesario.</a:t>
            </a:r>
            <a:endParaRPr lang="es-DO" sz="1800" dirty="0">
              <a:effectLst/>
              <a:latin typeface="Calibri" panose="020F0502020204030204" pitchFamily="34" charset="0"/>
              <a:ea typeface="Calibri" panose="020F0502020204030204" pitchFamily="34" charset="0"/>
              <a:cs typeface="Symbol" panose="05050102010706020507" pitchFamily="18" charset="2"/>
            </a:endParaRPr>
          </a:p>
        </p:txBody>
      </p:sp>
    </p:spTree>
    <p:extLst>
      <p:ext uri="{BB962C8B-B14F-4D97-AF65-F5344CB8AC3E}">
        <p14:creationId xmlns:p14="http://schemas.microsoft.com/office/powerpoint/2010/main" val="2841913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Imagen 8">
            <a:extLst>
              <a:ext uri="{FF2B5EF4-FFF2-40B4-BE49-F238E27FC236}">
                <a16:creationId xmlns:a16="http://schemas.microsoft.com/office/drawing/2014/main" id="{86739BBD-5F11-9E79-A4D1-092BDCB89626}"/>
              </a:ext>
            </a:extLst>
          </p:cNvPr>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4376461" y="54892"/>
            <a:ext cx="1499443" cy="1164374"/>
          </a:xfrm>
          <a:prstGeom prst="rect">
            <a:avLst/>
          </a:prstGeom>
          <a:noFill/>
          <a:ln>
            <a:noFill/>
          </a:ln>
        </p:spPr>
      </p:pic>
      <p:pic>
        <p:nvPicPr>
          <p:cNvPr id="17" name="Picture 3" descr="C:\Users\wb224794\Desktop\Logos\WB_S-WBG-Horizontal-RGB-high.jpg">
            <a:extLst>
              <a:ext uri="{FF2B5EF4-FFF2-40B4-BE49-F238E27FC236}">
                <a16:creationId xmlns:a16="http://schemas.microsoft.com/office/drawing/2014/main" id="{285C6E87-D97C-E572-7B6D-644403232D8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65818" y="54892"/>
            <a:ext cx="2737717" cy="1164374"/>
          </a:xfrm>
          <a:prstGeom prst="rect">
            <a:avLst/>
          </a:prstGeom>
          <a:noFill/>
          <a:ln>
            <a:noFill/>
          </a:ln>
        </p:spPr>
      </p:pic>
      <p:sp>
        <p:nvSpPr>
          <p:cNvPr id="49" name="Freeform 109">
            <a:extLst>
              <a:ext uri="{FF2B5EF4-FFF2-40B4-BE49-F238E27FC236}">
                <a16:creationId xmlns:a16="http://schemas.microsoft.com/office/drawing/2014/main" id="{DD5B2717-969B-6AE7-4DC0-11BA81EFE518}"/>
              </a:ext>
            </a:extLst>
          </p:cNvPr>
          <p:cNvSpPr>
            <a:spLocks/>
          </p:cNvSpPr>
          <p:nvPr/>
        </p:nvSpPr>
        <p:spPr bwMode="auto">
          <a:xfrm>
            <a:off x="-5129" y="1266719"/>
            <a:ext cx="12197129" cy="0"/>
          </a:xfrm>
          <a:custGeom>
            <a:avLst/>
            <a:gdLst>
              <a:gd name="T0" fmla="+- 0 6086 6086"/>
              <a:gd name="T1" fmla="*/ T0 w 5110"/>
              <a:gd name="T2" fmla="+- 0 11401 11401"/>
              <a:gd name="T3" fmla="*/ 11401 h 20"/>
              <a:gd name="T4" fmla="+- 0 11196 6086"/>
              <a:gd name="T5" fmla="*/ T4 w 5110"/>
              <a:gd name="T6" fmla="+- 0 11421 11401"/>
              <a:gd name="T7" fmla="*/ 11421 h 20"/>
            </a:gdLst>
            <a:ahLst/>
            <a:cxnLst>
              <a:cxn ang="0">
                <a:pos x="T1" y="T3"/>
              </a:cxn>
              <a:cxn ang="0">
                <a:pos x="T5" y="T7"/>
              </a:cxn>
            </a:cxnLst>
            <a:rect l="0" t="0" r="r" b="b"/>
            <a:pathLst>
              <a:path w="5110" h="20">
                <a:moveTo>
                  <a:pt x="0" y="0"/>
                </a:moveTo>
                <a:lnTo>
                  <a:pt x="5110" y="20"/>
                </a:lnTo>
              </a:path>
            </a:pathLst>
          </a:custGeom>
          <a:noFill/>
          <a:ln w="25400">
            <a:solidFill>
              <a:srgbClr val="C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s-DO" dirty="0"/>
          </a:p>
        </p:txBody>
      </p:sp>
      <p:sp>
        <p:nvSpPr>
          <p:cNvPr id="6" name="Rectangle: Rounded Corners 5">
            <a:extLst>
              <a:ext uri="{FF2B5EF4-FFF2-40B4-BE49-F238E27FC236}">
                <a16:creationId xmlns:a16="http://schemas.microsoft.com/office/drawing/2014/main" id="{1D6FE04E-1FFC-B0E6-16E0-E9A80FC46346}"/>
              </a:ext>
            </a:extLst>
          </p:cNvPr>
          <p:cNvSpPr/>
          <p:nvPr/>
        </p:nvSpPr>
        <p:spPr>
          <a:xfrm rot="5400000">
            <a:off x="5458998" y="-4178982"/>
            <a:ext cx="1263745" cy="12192000"/>
          </a:xfrm>
          <a:prstGeom prst="roundRect">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DO" dirty="0"/>
          </a:p>
        </p:txBody>
      </p:sp>
      <p:pic>
        <p:nvPicPr>
          <p:cNvPr id="2" name="Picture 1">
            <a:extLst>
              <a:ext uri="{FF2B5EF4-FFF2-40B4-BE49-F238E27FC236}">
                <a16:creationId xmlns:a16="http://schemas.microsoft.com/office/drawing/2014/main" id="{726ADA16-3412-C0E4-2C98-5AF20B85A45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4706" y="33912"/>
            <a:ext cx="1499470" cy="12066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DE5DEBBD-C85B-A8C4-DD23-4F8778CF709E}"/>
              </a:ext>
            </a:extLst>
          </p:cNvPr>
          <p:cNvSpPr txBox="1"/>
          <p:nvPr/>
        </p:nvSpPr>
        <p:spPr>
          <a:xfrm>
            <a:off x="2869834" y="1611675"/>
            <a:ext cx="6647812" cy="584775"/>
          </a:xfrm>
          <a:prstGeom prst="rect">
            <a:avLst/>
          </a:prstGeom>
          <a:noFill/>
        </p:spPr>
        <p:txBody>
          <a:bodyPr wrap="square" rtlCol="0">
            <a:spAutoFit/>
          </a:bodyPr>
          <a:lstStyle/>
          <a:p>
            <a:pPr algn="ctr"/>
            <a:r>
              <a:rPr lang="es-DO" sz="3200" b="1" dirty="0">
                <a:solidFill>
                  <a:schemeClr val="bg1"/>
                </a:solidFill>
              </a:rPr>
              <a:t>FUENTES</a:t>
            </a:r>
          </a:p>
        </p:txBody>
      </p:sp>
      <p:sp>
        <p:nvSpPr>
          <p:cNvPr id="5" name="TextBox 4">
            <a:extLst>
              <a:ext uri="{FF2B5EF4-FFF2-40B4-BE49-F238E27FC236}">
                <a16:creationId xmlns:a16="http://schemas.microsoft.com/office/drawing/2014/main" id="{882B6F82-B872-2F74-F60B-68A95A61339F}"/>
              </a:ext>
            </a:extLst>
          </p:cNvPr>
          <p:cNvSpPr txBox="1"/>
          <p:nvPr/>
        </p:nvSpPr>
        <p:spPr>
          <a:xfrm>
            <a:off x="828675" y="2875421"/>
            <a:ext cx="9423156" cy="923586"/>
          </a:xfrm>
          <a:prstGeom prst="rect">
            <a:avLst/>
          </a:prstGeom>
          <a:noFill/>
        </p:spPr>
        <p:txBody>
          <a:bodyPr wrap="square">
            <a:spAutoFit/>
          </a:bodyPr>
          <a:lstStyle/>
          <a:p>
            <a:pPr marL="0" marR="0">
              <a:lnSpc>
                <a:spcPct val="107000"/>
              </a:lnSpc>
              <a:spcBef>
                <a:spcPts val="0"/>
              </a:spcBef>
              <a:spcAft>
                <a:spcPts val="0"/>
              </a:spcAft>
            </a:pPr>
            <a:r>
              <a:rPr lang="es-ES" sz="1800" dirty="0">
                <a:effectLst/>
                <a:ea typeface="Calibri" panose="020F0502020204030204" pitchFamily="34" charset="0"/>
                <a:cs typeface="Arial" panose="020B0604020202020204" pitchFamily="34" charset="0"/>
              </a:rPr>
              <a:t>Manual de Operaciones </a:t>
            </a:r>
            <a:r>
              <a:rPr lang="es-ES" sz="1800" dirty="0" err="1">
                <a:effectLst/>
                <a:ea typeface="Calibri" panose="020F0502020204030204" pitchFamily="34" charset="0"/>
                <a:cs typeface="Arial" panose="020B0604020202020204" pitchFamily="34" charset="0"/>
              </a:rPr>
              <a:t>CERC</a:t>
            </a:r>
            <a:r>
              <a:rPr lang="es-ES" sz="1800" dirty="0">
                <a:effectLst/>
                <a:ea typeface="Calibri" panose="020F0502020204030204" pitchFamily="34" charset="0"/>
                <a:cs typeface="Arial" panose="020B0604020202020204" pitchFamily="34" charset="0"/>
              </a:rPr>
              <a:t> para </a:t>
            </a:r>
            <a:r>
              <a:rPr lang="es-DO" sz="1800" dirty="0">
                <a:effectLst/>
                <a:ea typeface="Calibri" panose="020F0502020204030204" pitchFamily="34" charset="0"/>
                <a:cs typeface="Times New Roman" panose="02020603050405020304" pitchFamily="18" charset="0"/>
              </a:rPr>
              <a:t>Proyecto Mejoramiento del Abastecimiento de Agua y Servicios de Aguas Residuales</a:t>
            </a:r>
            <a:r>
              <a:rPr lang="es-DO" dirty="0">
                <a:ea typeface="Calibri" panose="020F0502020204030204" pitchFamily="34" charset="0"/>
                <a:cs typeface="Times New Roman" panose="02020603050405020304" pitchFamily="18" charset="0"/>
              </a:rPr>
              <a:t> </a:t>
            </a:r>
            <a:r>
              <a:rPr lang="es-DO" sz="1800" dirty="0">
                <a:effectLst/>
                <a:ea typeface="Calibri" panose="020F0502020204030204" pitchFamily="34" charset="0"/>
                <a:cs typeface="Times New Roman" panose="02020603050405020304" pitchFamily="18" charset="0"/>
              </a:rPr>
              <a:t>en la República Dominicana </a:t>
            </a:r>
            <a:r>
              <a:rPr lang="es-ES" sz="1800" dirty="0">
                <a:effectLst/>
                <a:ea typeface="Calibri" panose="020F0502020204030204" pitchFamily="34" charset="0"/>
                <a:cs typeface="Arial" panose="020B0604020202020204" pitchFamily="34" charset="0"/>
              </a:rPr>
              <a:t>(P171778)</a:t>
            </a:r>
            <a:endParaRPr lang="es-DO" sz="1800" dirty="0">
              <a:effectLst/>
              <a:ea typeface="Calibri" panose="020F0502020204030204" pitchFamily="34" charset="0"/>
              <a:cs typeface="Arial" panose="020B0604020202020204" pitchFamily="34" charset="0"/>
            </a:endParaRPr>
          </a:p>
          <a:p>
            <a:pPr marL="0" marR="0">
              <a:spcBef>
                <a:spcPts val="600"/>
              </a:spcBef>
              <a:spcAft>
                <a:spcPts val="600"/>
              </a:spcAft>
            </a:pPr>
            <a:endParaRPr lang="es-DO" sz="1050" dirty="0">
              <a:effectLst/>
              <a:latin typeface="Calibri" panose="020F0502020204030204" pitchFamily="34" charset="0"/>
              <a:ea typeface="Calibri" panose="020F0502020204030204" pitchFamily="34" charset="0"/>
              <a:cs typeface="Arial" panose="020B0604020202020204" pitchFamily="34" charset="0"/>
            </a:endParaRPr>
          </a:p>
        </p:txBody>
      </p:sp>
      <p:sp>
        <p:nvSpPr>
          <p:cNvPr id="8" name="TextBox 7">
            <a:extLst>
              <a:ext uri="{FF2B5EF4-FFF2-40B4-BE49-F238E27FC236}">
                <a16:creationId xmlns:a16="http://schemas.microsoft.com/office/drawing/2014/main" id="{F60F066C-82B6-501B-289D-897F2F413EEF}"/>
              </a:ext>
            </a:extLst>
          </p:cNvPr>
          <p:cNvSpPr txBox="1"/>
          <p:nvPr/>
        </p:nvSpPr>
        <p:spPr>
          <a:xfrm>
            <a:off x="252779" y="3611231"/>
            <a:ext cx="6106256" cy="375552"/>
          </a:xfrm>
          <a:prstGeom prst="rect">
            <a:avLst/>
          </a:prstGeom>
          <a:noFill/>
        </p:spPr>
        <p:txBody>
          <a:bodyPr wrap="square">
            <a:spAutoFit/>
          </a:bodyPr>
          <a:lstStyle/>
          <a:p>
            <a:pPr marL="0" marR="0" algn="ctr">
              <a:lnSpc>
                <a:spcPct val="107000"/>
              </a:lnSpc>
              <a:spcBef>
                <a:spcPts val="0"/>
              </a:spcBef>
              <a:spcAft>
                <a:spcPts val="0"/>
              </a:spcAft>
            </a:pPr>
            <a:r>
              <a:rPr lang="es-ES" sz="1800" dirty="0">
                <a:effectLst/>
                <a:latin typeface="Calibri" panose="020F0502020204030204" pitchFamily="34" charset="0"/>
                <a:ea typeface="Calibri" panose="020F0502020204030204" pitchFamily="34" charset="0"/>
                <a:cs typeface="Times New Roman" panose="02020603050405020304" pitchFamily="18" charset="0"/>
              </a:rPr>
              <a:t>MARCO DE GESTIÓN AMBIENTAL Y SOCIAL (</a:t>
            </a:r>
            <a:r>
              <a:rPr lang="es-ES" sz="1800" dirty="0" err="1">
                <a:effectLst/>
                <a:latin typeface="Calibri" panose="020F0502020204030204" pitchFamily="34" charset="0"/>
                <a:ea typeface="Calibri" panose="020F0502020204030204" pitchFamily="34" charset="0"/>
                <a:cs typeface="Times New Roman" panose="02020603050405020304" pitchFamily="18" charset="0"/>
              </a:rPr>
              <a:t>MGAS</a:t>
            </a:r>
            <a:r>
              <a:rPr lang="es-ES" sz="1800" dirty="0">
                <a:effectLst/>
                <a:latin typeface="Calibri" panose="020F0502020204030204" pitchFamily="34" charset="0"/>
                <a:ea typeface="Calibri" panose="020F0502020204030204" pitchFamily="34" charset="0"/>
                <a:cs typeface="Times New Roman" panose="02020603050405020304" pitchFamily="18" charset="0"/>
              </a:rPr>
              <a:t>)</a:t>
            </a:r>
            <a:endParaRPr lang="es-DO"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9BA19511-0C0B-3376-86DE-323DD5C72E6B}"/>
              </a:ext>
            </a:extLst>
          </p:cNvPr>
          <p:cNvSpPr txBox="1"/>
          <p:nvPr/>
        </p:nvSpPr>
        <p:spPr>
          <a:xfrm>
            <a:off x="525340" y="4050115"/>
            <a:ext cx="6106256" cy="375552"/>
          </a:xfrm>
          <a:prstGeom prst="rect">
            <a:avLst/>
          </a:prstGeom>
          <a:noFill/>
        </p:spPr>
        <p:txBody>
          <a:bodyPr wrap="square">
            <a:spAutoFit/>
          </a:bodyPr>
          <a:lstStyle/>
          <a:p>
            <a:pPr marL="0" marR="0" algn="ctr">
              <a:lnSpc>
                <a:spcPct val="107000"/>
              </a:lnSpc>
              <a:spcBef>
                <a:spcPts val="0"/>
              </a:spcBef>
              <a:spcAft>
                <a:spcPts val="0"/>
              </a:spcAft>
            </a:pPr>
            <a:r>
              <a:rPr lang="es-ES" sz="1800" dirty="0">
                <a:effectLst/>
                <a:latin typeface="Calibri" panose="020F0502020204030204" pitchFamily="34" charset="0"/>
                <a:ea typeface="Calibri" panose="020F0502020204030204" pitchFamily="34" charset="0"/>
                <a:cs typeface="Times New Roman" panose="02020603050405020304" pitchFamily="18" charset="0"/>
              </a:rPr>
              <a:t>MARCO DE GESTIÓN AMBIENTAL Y SOCIAL (</a:t>
            </a:r>
            <a:r>
              <a:rPr lang="es-ES" sz="1800" dirty="0" err="1">
                <a:effectLst/>
                <a:latin typeface="Calibri" panose="020F0502020204030204" pitchFamily="34" charset="0"/>
                <a:ea typeface="Calibri" panose="020F0502020204030204" pitchFamily="34" charset="0"/>
                <a:cs typeface="Times New Roman" panose="02020603050405020304" pitchFamily="18" charset="0"/>
              </a:rPr>
              <a:t>MGAS</a:t>
            </a:r>
            <a:r>
              <a:rPr lang="es-ES" sz="1800" dirty="0">
                <a:effectLst/>
                <a:latin typeface="Calibri" panose="020F0502020204030204" pitchFamily="34" charset="0"/>
                <a:ea typeface="Calibri" panose="020F0502020204030204" pitchFamily="34" charset="0"/>
                <a:cs typeface="Times New Roman" panose="02020603050405020304" pitchFamily="18" charset="0"/>
              </a:rPr>
              <a:t>)-</a:t>
            </a:r>
            <a:r>
              <a:rPr lang="es-ES" sz="1800" dirty="0" err="1">
                <a:effectLst/>
                <a:latin typeface="Calibri" panose="020F0502020204030204" pitchFamily="34" charset="0"/>
                <a:ea typeface="Calibri" panose="020F0502020204030204" pitchFamily="34" charset="0"/>
                <a:cs typeface="Times New Roman" panose="02020603050405020304" pitchFamily="18" charset="0"/>
              </a:rPr>
              <a:t>CERC</a:t>
            </a:r>
            <a:endParaRPr lang="es-DO"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29335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AAD64F-E940-67D9-91E7-847A45349A39}"/>
            </a:ext>
          </a:extLst>
        </p:cNvPr>
        <p:cNvGrpSpPr/>
        <p:nvPr/>
      </p:nvGrpSpPr>
      <p:grpSpPr>
        <a:xfrm>
          <a:off x="0" y="0"/>
          <a:ext cx="0" cy="0"/>
          <a:chOff x="0" y="0"/>
          <a:chExt cx="0" cy="0"/>
        </a:xfrm>
      </p:grpSpPr>
      <p:grpSp>
        <p:nvGrpSpPr>
          <p:cNvPr id="2" name="Grupo 64">
            <a:extLst>
              <a:ext uri="{FF2B5EF4-FFF2-40B4-BE49-F238E27FC236}">
                <a16:creationId xmlns:a16="http://schemas.microsoft.com/office/drawing/2014/main" id="{33D9F611-B215-0F3B-8CBB-FF2035F8659F}"/>
              </a:ext>
            </a:extLst>
          </p:cNvPr>
          <p:cNvGrpSpPr>
            <a:grpSpLocks/>
          </p:cNvGrpSpPr>
          <p:nvPr/>
        </p:nvGrpSpPr>
        <p:grpSpPr bwMode="auto">
          <a:xfrm>
            <a:off x="-722423" y="33912"/>
            <a:ext cx="6733199" cy="6945529"/>
            <a:chOff x="-995" y="950"/>
            <a:chExt cx="9340" cy="15156"/>
          </a:xfrm>
        </p:grpSpPr>
        <p:grpSp>
          <p:nvGrpSpPr>
            <p:cNvPr id="4" name="Group 3">
              <a:extLst>
                <a:ext uri="{FF2B5EF4-FFF2-40B4-BE49-F238E27FC236}">
                  <a16:creationId xmlns:a16="http://schemas.microsoft.com/office/drawing/2014/main" id="{87A32F67-14FC-FA2D-8AC0-BD050F19A572}"/>
                </a:ext>
              </a:extLst>
            </p:cNvPr>
            <p:cNvGrpSpPr>
              <a:grpSpLocks/>
            </p:cNvGrpSpPr>
            <p:nvPr/>
          </p:nvGrpSpPr>
          <p:grpSpPr bwMode="auto">
            <a:xfrm>
              <a:off x="-995" y="8358"/>
              <a:ext cx="9340" cy="7748"/>
              <a:chOff x="-995" y="8358"/>
              <a:chExt cx="9340" cy="7748"/>
            </a:xfrm>
          </p:grpSpPr>
          <p:sp>
            <p:nvSpPr>
              <p:cNvPr id="14" name="Freeform 98">
                <a:extLst>
                  <a:ext uri="{FF2B5EF4-FFF2-40B4-BE49-F238E27FC236}">
                    <a16:creationId xmlns:a16="http://schemas.microsoft.com/office/drawing/2014/main" id="{0A78A29C-BC9E-5CA5-EC08-82B2EAF7B8BA}"/>
                  </a:ext>
                </a:extLst>
              </p:cNvPr>
              <p:cNvSpPr>
                <a:spLocks/>
              </p:cNvSpPr>
              <p:nvPr/>
            </p:nvSpPr>
            <p:spPr bwMode="auto">
              <a:xfrm>
                <a:off x="-995" y="8358"/>
                <a:ext cx="9340" cy="7748"/>
              </a:xfrm>
              <a:custGeom>
                <a:avLst/>
                <a:gdLst>
                  <a:gd name="T0" fmla="*/ 5665 w 8941"/>
                  <a:gd name="T1" fmla="+- 0 5060 5060"/>
                  <a:gd name="T2" fmla="*/ 5060 h 10780"/>
                  <a:gd name="T3" fmla="*/ 0 w 8941"/>
                  <a:gd name="T4" fmla="+- 0 11647 5060"/>
                  <a:gd name="T5" fmla="*/ 11647 h 10780"/>
                  <a:gd name="T6" fmla="*/ 2944 w 8941"/>
                  <a:gd name="T7" fmla="+- 0 15840 5060"/>
                  <a:gd name="T8" fmla="*/ 15840 h 10780"/>
                  <a:gd name="T9" fmla="*/ 8941 w 8941"/>
                  <a:gd name="T10" fmla="+- 0 8869 5060"/>
                  <a:gd name="T11" fmla="*/ 8869 h 10780"/>
                  <a:gd name="T12" fmla="*/ 5665 w 8941"/>
                  <a:gd name="T13" fmla="+- 0 5060 5060"/>
                  <a:gd name="T14" fmla="*/ 5060 h 10780"/>
                </a:gdLst>
                <a:ahLst/>
                <a:cxnLst>
                  <a:cxn ang="0">
                    <a:pos x="T0" y="T2"/>
                  </a:cxn>
                  <a:cxn ang="0">
                    <a:pos x="T3" y="T5"/>
                  </a:cxn>
                  <a:cxn ang="0">
                    <a:pos x="T6" y="T8"/>
                  </a:cxn>
                  <a:cxn ang="0">
                    <a:pos x="T9" y="T11"/>
                  </a:cxn>
                  <a:cxn ang="0">
                    <a:pos x="T12" y="T14"/>
                  </a:cxn>
                </a:cxnLst>
                <a:rect l="0" t="0" r="r" b="b"/>
                <a:pathLst>
                  <a:path w="8941" h="10780">
                    <a:moveTo>
                      <a:pt x="5665" y="0"/>
                    </a:moveTo>
                    <a:lnTo>
                      <a:pt x="0" y="6587"/>
                    </a:lnTo>
                    <a:lnTo>
                      <a:pt x="2944" y="10780"/>
                    </a:lnTo>
                    <a:lnTo>
                      <a:pt x="8941" y="3809"/>
                    </a:lnTo>
                    <a:lnTo>
                      <a:pt x="5665" y="0"/>
                    </a:lnTo>
                    <a:close/>
                  </a:path>
                </a:pathLst>
              </a:custGeom>
              <a:solidFill>
                <a:srgbClr val="D9D9D9"/>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s-DO" dirty="0"/>
              </a:p>
            </p:txBody>
          </p:sp>
        </p:grpSp>
        <p:grpSp>
          <p:nvGrpSpPr>
            <p:cNvPr id="5" name="Group 4">
              <a:extLst>
                <a:ext uri="{FF2B5EF4-FFF2-40B4-BE49-F238E27FC236}">
                  <a16:creationId xmlns:a16="http://schemas.microsoft.com/office/drawing/2014/main" id="{DA88BBC8-6C42-D44E-F0F1-57F74D5942FD}"/>
                </a:ext>
              </a:extLst>
            </p:cNvPr>
            <p:cNvGrpSpPr>
              <a:grpSpLocks/>
            </p:cNvGrpSpPr>
            <p:nvPr/>
          </p:nvGrpSpPr>
          <p:grpSpPr bwMode="auto">
            <a:xfrm>
              <a:off x="0" y="3687"/>
              <a:ext cx="4921" cy="12080"/>
              <a:chOff x="0" y="3687"/>
              <a:chExt cx="4921" cy="12080"/>
            </a:xfrm>
          </p:grpSpPr>
          <p:sp>
            <p:nvSpPr>
              <p:cNvPr id="13" name="Freeform 100">
                <a:extLst>
                  <a:ext uri="{FF2B5EF4-FFF2-40B4-BE49-F238E27FC236}">
                    <a16:creationId xmlns:a16="http://schemas.microsoft.com/office/drawing/2014/main" id="{C5D4FCFD-94C7-DB15-CB60-5306596D63B6}"/>
                  </a:ext>
                </a:extLst>
              </p:cNvPr>
              <p:cNvSpPr>
                <a:spLocks/>
              </p:cNvSpPr>
              <p:nvPr/>
            </p:nvSpPr>
            <p:spPr bwMode="auto">
              <a:xfrm>
                <a:off x="0" y="3687"/>
                <a:ext cx="4921" cy="12080"/>
              </a:xfrm>
              <a:custGeom>
                <a:avLst/>
                <a:gdLst>
                  <a:gd name="T0" fmla="*/ 0 w 6125"/>
                  <a:gd name="T1" fmla="+- 0 4173 4173"/>
                  <a:gd name="T2" fmla="*/ 4173 h 11668"/>
                  <a:gd name="T3" fmla="*/ 0 w 6125"/>
                  <a:gd name="T4" fmla="+- 0 15840 4173"/>
                  <a:gd name="T5" fmla="*/ 15840 h 11668"/>
                  <a:gd name="T6" fmla="*/ 1928 w 6125"/>
                  <a:gd name="T7" fmla="+- 0 15840 4173"/>
                  <a:gd name="T8" fmla="*/ 15840 h 11668"/>
                  <a:gd name="T9" fmla="*/ 6125 w 6125"/>
                  <a:gd name="T10" fmla="+- 0 11097 4173"/>
                  <a:gd name="T11" fmla="*/ 11097 h 11668"/>
                  <a:gd name="T12" fmla="*/ 0 w 6125"/>
                  <a:gd name="T13" fmla="+- 0 4173 4173"/>
                  <a:gd name="T14" fmla="*/ 4173 h 11668"/>
                </a:gdLst>
                <a:ahLst/>
                <a:cxnLst>
                  <a:cxn ang="0">
                    <a:pos x="T0" y="T2"/>
                  </a:cxn>
                  <a:cxn ang="0">
                    <a:pos x="T3" y="T5"/>
                  </a:cxn>
                  <a:cxn ang="0">
                    <a:pos x="T6" y="T8"/>
                  </a:cxn>
                  <a:cxn ang="0">
                    <a:pos x="T9" y="T11"/>
                  </a:cxn>
                  <a:cxn ang="0">
                    <a:pos x="T12" y="T14"/>
                  </a:cxn>
                </a:cxnLst>
                <a:rect l="0" t="0" r="r" b="b"/>
                <a:pathLst>
                  <a:path w="6125" h="11668">
                    <a:moveTo>
                      <a:pt x="0" y="0"/>
                    </a:moveTo>
                    <a:lnTo>
                      <a:pt x="0" y="11667"/>
                    </a:lnTo>
                    <a:lnTo>
                      <a:pt x="1928" y="11667"/>
                    </a:lnTo>
                    <a:lnTo>
                      <a:pt x="6125" y="6924"/>
                    </a:lnTo>
                    <a:lnTo>
                      <a:pt x="0" y="0"/>
                    </a:lnTo>
                    <a:close/>
                  </a:path>
                </a:pathLst>
              </a:custGeom>
              <a:solidFill>
                <a:srgbClr val="001F5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s-DO" dirty="0"/>
              </a:p>
            </p:txBody>
          </p:sp>
        </p:grpSp>
        <p:pic>
          <p:nvPicPr>
            <p:cNvPr id="12" name="Picture 11">
              <a:extLst>
                <a:ext uri="{FF2B5EF4-FFF2-40B4-BE49-F238E27FC236}">
                  <a16:creationId xmlns:a16="http://schemas.microsoft.com/office/drawing/2014/main" id="{6803B2C5-CE8D-7F58-82B2-58B06C9BA3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5" y="950"/>
              <a:ext cx="2080" cy="2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 name="Imagen 8">
            <a:extLst>
              <a:ext uri="{FF2B5EF4-FFF2-40B4-BE49-F238E27FC236}">
                <a16:creationId xmlns:a16="http://schemas.microsoft.com/office/drawing/2014/main" id="{9388CFC6-D371-1AE4-72A7-0DC12B0104C4}"/>
              </a:ext>
            </a:extLst>
          </p:cNvPr>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4376461" y="54892"/>
            <a:ext cx="1499443" cy="1164374"/>
          </a:xfrm>
          <a:prstGeom prst="rect">
            <a:avLst/>
          </a:prstGeom>
          <a:noFill/>
          <a:ln>
            <a:noFill/>
          </a:ln>
        </p:spPr>
      </p:pic>
      <p:pic>
        <p:nvPicPr>
          <p:cNvPr id="17" name="Picture 3" descr="C:\Users\wb224794\Desktop\Logos\WB_S-WBG-Horizontal-RGB-high.jpg">
            <a:extLst>
              <a:ext uri="{FF2B5EF4-FFF2-40B4-BE49-F238E27FC236}">
                <a16:creationId xmlns:a16="http://schemas.microsoft.com/office/drawing/2014/main" id="{7BD0DD76-4E7B-0722-12AC-A59B3568F1B3}"/>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65818" y="54892"/>
            <a:ext cx="2737717" cy="1164374"/>
          </a:xfrm>
          <a:prstGeom prst="rect">
            <a:avLst/>
          </a:prstGeom>
          <a:noFill/>
          <a:ln>
            <a:noFill/>
          </a:ln>
        </p:spPr>
      </p:pic>
      <p:sp>
        <p:nvSpPr>
          <p:cNvPr id="49" name="Freeform 109">
            <a:extLst>
              <a:ext uri="{FF2B5EF4-FFF2-40B4-BE49-F238E27FC236}">
                <a16:creationId xmlns:a16="http://schemas.microsoft.com/office/drawing/2014/main" id="{2283D979-C142-815A-6A14-CCE30F67D316}"/>
              </a:ext>
            </a:extLst>
          </p:cNvPr>
          <p:cNvSpPr>
            <a:spLocks/>
          </p:cNvSpPr>
          <p:nvPr/>
        </p:nvSpPr>
        <p:spPr bwMode="auto">
          <a:xfrm>
            <a:off x="-5129" y="1266719"/>
            <a:ext cx="12197129" cy="0"/>
          </a:xfrm>
          <a:custGeom>
            <a:avLst/>
            <a:gdLst>
              <a:gd name="T0" fmla="+- 0 6086 6086"/>
              <a:gd name="T1" fmla="*/ T0 w 5110"/>
              <a:gd name="T2" fmla="+- 0 11401 11401"/>
              <a:gd name="T3" fmla="*/ 11401 h 20"/>
              <a:gd name="T4" fmla="+- 0 11196 6086"/>
              <a:gd name="T5" fmla="*/ T4 w 5110"/>
              <a:gd name="T6" fmla="+- 0 11421 11401"/>
              <a:gd name="T7" fmla="*/ 11421 h 20"/>
            </a:gdLst>
            <a:ahLst/>
            <a:cxnLst>
              <a:cxn ang="0">
                <a:pos x="T1" y="T3"/>
              </a:cxn>
              <a:cxn ang="0">
                <a:pos x="T5" y="T7"/>
              </a:cxn>
            </a:cxnLst>
            <a:rect l="0" t="0" r="r" b="b"/>
            <a:pathLst>
              <a:path w="5110" h="20">
                <a:moveTo>
                  <a:pt x="0" y="0"/>
                </a:moveTo>
                <a:lnTo>
                  <a:pt x="5110" y="20"/>
                </a:lnTo>
              </a:path>
            </a:pathLst>
          </a:custGeom>
          <a:noFill/>
          <a:ln w="25400">
            <a:solidFill>
              <a:srgbClr val="C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s-DO" dirty="0"/>
          </a:p>
        </p:txBody>
      </p:sp>
      <p:sp>
        <p:nvSpPr>
          <p:cNvPr id="10" name="TextBox 9">
            <a:extLst>
              <a:ext uri="{FF2B5EF4-FFF2-40B4-BE49-F238E27FC236}">
                <a16:creationId xmlns:a16="http://schemas.microsoft.com/office/drawing/2014/main" id="{8A63BEF8-66A2-8A9C-C2F8-6EFE95024BAC}"/>
              </a:ext>
            </a:extLst>
          </p:cNvPr>
          <p:cNvSpPr txBox="1"/>
          <p:nvPr/>
        </p:nvSpPr>
        <p:spPr>
          <a:xfrm>
            <a:off x="3486184" y="2105760"/>
            <a:ext cx="7996569" cy="3848489"/>
          </a:xfrm>
          <a:prstGeom prst="rect">
            <a:avLst/>
          </a:prstGeom>
          <a:noFill/>
        </p:spPr>
        <p:txBody>
          <a:bodyPr wrap="square" rtlCol="0">
            <a:spAutoFit/>
          </a:bodyPr>
          <a:lstStyle/>
          <a:p>
            <a:pPr algn="ctr"/>
            <a:r>
              <a:rPr lang="es-ES"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INSTRUMENTOS PARA APLICACIÓN DEL </a:t>
            </a:r>
            <a:r>
              <a:rPr lang="es-ES" sz="1800" b="1"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CERC</a:t>
            </a:r>
            <a:r>
              <a:rPr lang="es-ES"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(1)</a:t>
            </a:r>
          </a:p>
          <a:p>
            <a:pPr algn="just"/>
            <a:endParaRPr lang="es-ES" sz="1800" b="1"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s-ES"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 </a:t>
            </a:r>
            <a:r>
              <a:rPr lang="es-ES" sz="1800" b="1" dirty="0">
                <a:effectLst/>
                <a:latin typeface="Calibri" panose="020F0502020204030204" pitchFamily="34" charset="0"/>
                <a:ea typeface="Calibri" panose="020F0502020204030204" pitchFamily="34" charset="0"/>
                <a:cs typeface="Times New Roman" panose="02020603050405020304" pitchFamily="18" charset="0"/>
              </a:rPr>
              <a:t>Manual de Operaciones (MO) del </a:t>
            </a:r>
            <a:r>
              <a:rPr lang="es-ES" sz="1800" b="1" dirty="0" err="1">
                <a:effectLst/>
                <a:latin typeface="Calibri" panose="020F0502020204030204" pitchFamily="34" charset="0"/>
                <a:ea typeface="Calibri" panose="020F0502020204030204" pitchFamily="34" charset="0"/>
                <a:cs typeface="Times New Roman" panose="02020603050405020304" pitchFamily="18" charset="0"/>
              </a:rPr>
              <a:t>CERC</a:t>
            </a:r>
            <a:r>
              <a:rPr lang="es-ES" b="1" dirty="0">
                <a:latin typeface="Calibri" panose="020F0502020204030204" pitchFamily="34" charset="0"/>
                <a:ea typeface="Calibri" panose="020F0502020204030204" pitchFamily="34" charset="0"/>
                <a:cs typeface="Times New Roman" panose="02020603050405020304" pitchFamily="18" charset="0"/>
              </a:rPr>
              <a:t>:</a:t>
            </a:r>
          </a:p>
          <a:p>
            <a:pPr marR="0" lvl="0" algn="just" fontAlgn="base">
              <a:lnSpc>
                <a:spcPct val="115000"/>
              </a:lnSpc>
              <a:spcBef>
                <a:spcPts val="600"/>
              </a:spcBef>
              <a:spcAft>
                <a:spcPts val="0"/>
              </a:spcAft>
              <a:buSzPts val="1100"/>
            </a:pPr>
            <a:r>
              <a:rPr lang="es-ES" dirty="0">
                <a:latin typeface="Calibri" panose="020F0502020204030204" pitchFamily="34" charset="0"/>
                <a:ea typeface="Calibri" panose="020F0502020204030204" pitchFamily="34" charset="0"/>
                <a:cs typeface="Arial" panose="020B0604020202020204" pitchFamily="34" charset="0"/>
              </a:rPr>
              <a:t>Documento principal que </a:t>
            </a:r>
            <a:r>
              <a:rPr lang="es-ES" sz="1800" dirty="0">
                <a:effectLst/>
                <a:latin typeface="Calibri" panose="020F0502020204030204" pitchFamily="34" charset="0"/>
                <a:ea typeface="Calibri" panose="020F0502020204030204" pitchFamily="34" charset="0"/>
                <a:cs typeface="Calibri" panose="020F0502020204030204" pitchFamily="34" charset="0"/>
              </a:rPr>
              <a:t>regula y define los procesos institucionales, administrativos y operacionales que deben seguirse para la ejecución de actividades a ser financiadas bajo un </a:t>
            </a:r>
            <a:r>
              <a:rPr lang="es-ES" sz="1800" dirty="0" err="1">
                <a:effectLst/>
                <a:latin typeface="Calibri" panose="020F0502020204030204" pitchFamily="34" charset="0"/>
                <a:ea typeface="Calibri" panose="020F0502020204030204" pitchFamily="34" charset="0"/>
                <a:cs typeface="Calibri" panose="020F0502020204030204" pitchFamily="34" charset="0"/>
              </a:rPr>
              <a:t>CERC</a:t>
            </a:r>
            <a:r>
              <a:rPr lang="es-ES" sz="1800" dirty="0">
                <a:effectLst/>
                <a:latin typeface="Calibri" panose="020F0502020204030204" pitchFamily="34" charset="0"/>
                <a:ea typeface="Calibri" panose="020F0502020204030204" pitchFamily="34" charset="0"/>
                <a:cs typeface="Calibri" panose="020F0502020204030204" pitchFamily="34" charset="0"/>
              </a:rPr>
              <a:t>. Al ser un componente que forma parte de un proyecto de inversión con el Banco Mundial, los procesos del </a:t>
            </a:r>
            <a:r>
              <a:rPr lang="es-ES" sz="1800" dirty="0" err="1">
                <a:effectLst/>
                <a:latin typeface="Calibri" panose="020F0502020204030204" pitchFamily="34" charset="0"/>
                <a:ea typeface="Calibri" panose="020F0502020204030204" pitchFamily="34" charset="0"/>
                <a:cs typeface="Calibri" panose="020F0502020204030204" pitchFamily="34" charset="0"/>
              </a:rPr>
              <a:t>CERC</a:t>
            </a:r>
            <a:r>
              <a:rPr lang="es-ES" sz="1800" dirty="0">
                <a:effectLst/>
                <a:latin typeface="Calibri" panose="020F0502020204030204" pitchFamily="34" charset="0"/>
                <a:ea typeface="Calibri" panose="020F0502020204030204" pitchFamily="34" charset="0"/>
                <a:cs typeface="Calibri" panose="020F0502020204030204" pitchFamily="34" charset="0"/>
              </a:rPr>
              <a:t> se</a:t>
            </a:r>
            <a:r>
              <a:rPr lang="es-ES" sz="1800" spc="155" dirty="0">
                <a:effectLst/>
                <a:latin typeface="Calibri" panose="020F0502020204030204" pitchFamily="34" charset="0"/>
                <a:ea typeface="Calibri" panose="020F0502020204030204" pitchFamily="34" charset="0"/>
                <a:cs typeface="Calibri" panose="020F0502020204030204" pitchFamily="34" charset="0"/>
              </a:rPr>
              <a:t> </a:t>
            </a:r>
            <a:r>
              <a:rPr lang="es-ES" sz="1800" dirty="0">
                <a:effectLst/>
                <a:latin typeface="Calibri" panose="020F0502020204030204" pitchFamily="34" charset="0"/>
                <a:ea typeface="Calibri" panose="020F0502020204030204" pitchFamily="34" charset="0"/>
                <a:cs typeface="Calibri" panose="020F0502020204030204" pitchFamily="34" charset="0"/>
              </a:rPr>
              <a:t>enmarcan</a:t>
            </a:r>
            <a:r>
              <a:rPr lang="es-ES" sz="1800" spc="165" dirty="0">
                <a:effectLst/>
                <a:latin typeface="Calibri" panose="020F0502020204030204" pitchFamily="34" charset="0"/>
                <a:ea typeface="Calibri" panose="020F0502020204030204" pitchFamily="34" charset="0"/>
                <a:cs typeface="Calibri" panose="020F0502020204030204" pitchFamily="34" charset="0"/>
              </a:rPr>
              <a:t> </a:t>
            </a:r>
            <a:r>
              <a:rPr lang="es-ES" sz="1800" dirty="0">
                <a:effectLst/>
                <a:latin typeface="Calibri" panose="020F0502020204030204" pitchFamily="34" charset="0"/>
                <a:ea typeface="Calibri" panose="020F0502020204030204" pitchFamily="34" charset="0"/>
                <a:cs typeface="Calibri" panose="020F0502020204030204" pitchFamily="34" charset="0"/>
              </a:rPr>
              <a:t>dentro</a:t>
            </a:r>
            <a:r>
              <a:rPr lang="es-ES" sz="1800" spc="160" dirty="0">
                <a:effectLst/>
                <a:latin typeface="Calibri" panose="020F0502020204030204" pitchFamily="34" charset="0"/>
                <a:ea typeface="Calibri" panose="020F0502020204030204" pitchFamily="34" charset="0"/>
                <a:cs typeface="Calibri" panose="020F0502020204030204" pitchFamily="34" charset="0"/>
              </a:rPr>
              <a:t> </a:t>
            </a:r>
            <a:r>
              <a:rPr lang="es-ES" sz="1800" dirty="0">
                <a:effectLst/>
                <a:latin typeface="Calibri" panose="020F0502020204030204" pitchFamily="34" charset="0"/>
                <a:ea typeface="Calibri" panose="020F0502020204030204" pitchFamily="34" charset="0"/>
                <a:cs typeface="Calibri" panose="020F0502020204030204" pitchFamily="34" charset="0"/>
              </a:rPr>
              <a:t>de</a:t>
            </a:r>
            <a:r>
              <a:rPr lang="es-ES" sz="1800" spc="145" dirty="0">
                <a:effectLst/>
                <a:latin typeface="Calibri" panose="020F0502020204030204" pitchFamily="34" charset="0"/>
                <a:ea typeface="Calibri" panose="020F0502020204030204" pitchFamily="34" charset="0"/>
                <a:cs typeface="Calibri" panose="020F0502020204030204" pitchFamily="34" charset="0"/>
              </a:rPr>
              <a:t> </a:t>
            </a:r>
            <a:r>
              <a:rPr lang="es-ES" sz="1800" dirty="0">
                <a:effectLst/>
                <a:latin typeface="Calibri" panose="020F0502020204030204" pitchFamily="34" charset="0"/>
                <a:ea typeface="Calibri" panose="020F0502020204030204" pitchFamily="34" charset="0"/>
                <a:cs typeface="Calibri" panose="020F0502020204030204" pitchFamily="34" charset="0"/>
              </a:rPr>
              <a:t>las</a:t>
            </a:r>
            <a:r>
              <a:rPr lang="es-ES" sz="1800" spc="160" dirty="0">
                <a:effectLst/>
                <a:latin typeface="Calibri" panose="020F0502020204030204" pitchFamily="34" charset="0"/>
                <a:ea typeface="Calibri" panose="020F0502020204030204" pitchFamily="34" charset="0"/>
                <a:cs typeface="Calibri" panose="020F0502020204030204" pitchFamily="34" charset="0"/>
              </a:rPr>
              <a:t> </a:t>
            </a:r>
            <a:r>
              <a:rPr lang="es-ES" sz="1800" spc="-5" dirty="0">
                <a:effectLst/>
                <a:latin typeface="Calibri" panose="020F0502020204030204" pitchFamily="34" charset="0"/>
                <a:ea typeface="Calibri" panose="020F0502020204030204" pitchFamily="34" charset="0"/>
                <a:cs typeface="Calibri" panose="020F0502020204030204" pitchFamily="34" charset="0"/>
              </a:rPr>
              <a:t>políticas</a:t>
            </a:r>
            <a:r>
              <a:rPr lang="es-ES" sz="1800" spc="155" dirty="0">
                <a:effectLst/>
                <a:latin typeface="Calibri" panose="020F0502020204030204" pitchFamily="34" charset="0"/>
                <a:ea typeface="Calibri" panose="020F0502020204030204" pitchFamily="34" charset="0"/>
                <a:cs typeface="Calibri" panose="020F0502020204030204" pitchFamily="34" charset="0"/>
              </a:rPr>
              <a:t> </a:t>
            </a:r>
            <a:r>
              <a:rPr lang="es-ES" sz="1800" dirty="0">
                <a:effectLst/>
                <a:latin typeface="Calibri" panose="020F0502020204030204" pitchFamily="34" charset="0"/>
                <a:ea typeface="Calibri" panose="020F0502020204030204" pitchFamily="34" charset="0"/>
                <a:cs typeface="Calibri" panose="020F0502020204030204" pitchFamily="34" charset="0"/>
              </a:rPr>
              <a:t>y</a:t>
            </a:r>
            <a:r>
              <a:rPr lang="es-ES" sz="1800" spc="140" dirty="0">
                <a:effectLst/>
                <a:latin typeface="Calibri" panose="020F0502020204030204" pitchFamily="34" charset="0"/>
                <a:ea typeface="Calibri" panose="020F0502020204030204" pitchFamily="34" charset="0"/>
                <a:cs typeface="Calibri" panose="020F0502020204030204" pitchFamily="34" charset="0"/>
              </a:rPr>
              <a:t> </a:t>
            </a:r>
            <a:r>
              <a:rPr lang="es-ES" sz="1800" dirty="0">
                <a:effectLst/>
                <a:latin typeface="Calibri" panose="020F0502020204030204" pitchFamily="34" charset="0"/>
                <a:ea typeface="Calibri" panose="020F0502020204030204" pitchFamily="34" charset="0"/>
                <a:cs typeface="Calibri" panose="020F0502020204030204" pitchFamily="34" charset="0"/>
              </a:rPr>
              <a:t>procedimientos</a:t>
            </a:r>
            <a:r>
              <a:rPr lang="es-ES" sz="1800" spc="150" dirty="0">
                <a:effectLst/>
                <a:latin typeface="Calibri" panose="020F0502020204030204" pitchFamily="34" charset="0"/>
                <a:ea typeface="Calibri" panose="020F0502020204030204" pitchFamily="34" charset="0"/>
                <a:cs typeface="Calibri" panose="020F0502020204030204" pitchFamily="34" charset="0"/>
              </a:rPr>
              <a:t> </a:t>
            </a:r>
            <a:r>
              <a:rPr lang="es-ES" sz="1800" spc="5" dirty="0">
                <a:effectLst/>
                <a:latin typeface="Calibri" panose="020F0502020204030204" pitchFamily="34" charset="0"/>
                <a:ea typeface="Calibri" panose="020F0502020204030204" pitchFamily="34" charset="0"/>
                <a:cs typeface="Calibri" panose="020F0502020204030204" pitchFamily="34" charset="0"/>
              </a:rPr>
              <a:t>aplicables</a:t>
            </a:r>
            <a:r>
              <a:rPr lang="es-ES" sz="1800" spc="155" dirty="0">
                <a:effectLst/>
                <a:latin typeface="Calibri" panose="020F0502020204030204" pitchFamily="34" charset="0"/>
                <a:ea typeface="Calibri" panose="020F0502020204030204" pitchFamily="34" charset="0"/>
                <a:cs typeface="Calibri" panose="020F0502020204030204" pitchFamily="34" charset="0"/>
              </a:rPr>
              <a:t> </a:t>
            </a:r>
            <a:r>
              <a:rPr lang="es-ES" sz="1800" dirty="0">
                <a:effectLst/>
                <a:latin typeface="Calibri" panose="020F0502020204030204" pitchFamily="34" charset="0"/>
                <a:ea typeface="Calibri" panose="020F0502020204030204" pitchFamily="34" charset="0"/>
                <a:cs typeface="Calibri" panose="020F0502020204030204" pitchFamily="34" charset="0"/>
              </a:rPr>
              <a:t>del</a:t>
            </a:r>
            <a:r>
              <a:rPr lang="es-ES" sz="1800" spc="155" dirty="0">
                <a:effectLst/>
                <a:latin typeface="Calibri" panose="020F0502020204030204" pitchFamily="34" charset="0"/>
                <a:ea typeface="Calibri" panose="020F0502020204030204" pitchFamily="34" charset="0"/>
                <a:cs typeface="Calibri" panose="020F0502020204030204" pitchFamily="34" charset="0"/>
              </a:rPr>
              <a:t> </a:t>
            </a:r>
            <a:r>
              <a:rPr lang="es-ES" sz="1800" dirty="0">
                <a:effectLst/>
                <a:latin typeface="Calibri" panose="020F0502020204030204" pitchFamily="34" charset="0"/>
                <a:ea typeface="Calibri" panose="020F0502020204030204" pitchFamily="34" charset="0"/>
                <a:cs typeface="Calibri" panose="020F0502020204030204" pitchFamily="34" charset="0"/>
              </a:rPr>
              <a:t>Banco</a:t>
            </a:r>
            <a:r>
              <a:rPr lang="es-ES" sz="1800" spc="160" dirty="0">
                <a:effectLst/>
                <a:latin typeface="Calibri" panose="020F0502020204030204" pitchFamily="34" charset="0"/>
                <a:ea typeface="Calibri" panose="020F0502020204030204" pitchFamily="34" charset="0"/>
                <a:cs typeface="Calibri" panose="020F0502020204030204" pitchFamily="34" charset="0"/>
              </a:rPr>
              <a:t> </a:t>
            </a:r>
            <a:r>
              <a:rPr lang="es-ES" sz="1800" spc="-5" dirty="0">
                <a:effectLst/>
                <a:latin typeface="Calibri" panose="020F0502020204030204" pitchFamily="34" charset="0"/>
                <a:ea typeface="Calibri" panose="020F0502020204030204" pitchFamily="34" charset="0"/>
                <a:cs typeface="Calibri" panose="020F0502020204030204" pitchFamily="34" charset="0"/>
              </a:rPr>
              <a:t>para</a:t>
            </a:r>
            <a:r>
              <a:rPr lang="es-ES" sz="1800" spc="190" dirty="0">
                <a:effectLst/>
                <a:latin typeface="Calibri" panose="020F0502020204030204" pitchFamily="34" charset="0"/>
                <a:ea typeface="Calibri" panose="020F0502020204030204" pitchFamily="34" charset="0"/>
                <a:cs typeface="Calibri" panose="020F0502020204030204" pitchFamily="34" charset="0"/>
              </a:rPr>
              <a:t> </a:t>
            </a:r>
            <a:r>
              <a:rPr lang="es-ES" sz="1800" spc="-5" dirty="0">
                <a:effectLst/>
                <a:latin typeface="Calibri" panose="020F0502020204030204" pitchFamily="34" charset="0"/>
                <a:ea typeface="Calibri" panose="020F0502020204030204" pitchFamily="34" charset="0"/>
                <a:cs typeface="Calibri" panose="020F0502020204030204" pitchFamily="34" charset="0"/>
              </a:rPr>
              <a:t>respuesta</a:t>
            </a:r>
            <a:r>
              <a:rPr lang="es-ES" sz="1800" spc="80" dirty="0">
                <a:effectLst/>
                <a:latin typeface="Calibri" panose="020F0502020204030204" pitchFamily="34" charset="0"/>
                <a:ea typeface="Calibri" panose="020F0502020204030204" pitchFamily="34" charset="0"/>
                <a:cs typeface="Calibri" panose="020F0502020204030204" pitchFamily="34" charset="0"/>
              </a:rPr>
              <a:t> </a:t>
            </a:r>
            <a:r>
              <a:rPr lang="es-ES" sz="1800" dirty="0">
                <a:effectLst/>
                <a:latin typeface="Calibri" panose="020F0502020204030204" pitchFamily="34" charset="0"/>
                <a:ea typeface="Calibri" panose="020F0502020204030204" pitchFamily="34" charset="0"/>
                <a:cs typeface="Calibri" panose="020F0502020204030204" pitchFamily="34" charset="0"/>
              </a:rPr>
              <a:t>rápida</a:t>
            </a:r>
            <a:r>
              <a:rPr lang="es-ES" sz="1800" spc="85" dirty="0">
                <a:effectLst/>
                <a:latin typeface="Calibri" panose="020F0502020204030204" pitchFamily="34" charset="0"/>
                <a:ea typeface="Calibri" panose="020F0502020204030204" pitchFamily="34" charset="0"/>
                <a:cs typeface="Calibri" panose="020F0502020204030204" pitchFamily="34" charset="0"/>
              </a:rPr>
              <a:t> </a:t>
            </a:r>
            <a:r>
              <a:rPr lang="es-ES" sz="1800" dirty="0">
                <a:effectLst/>
                <a:latin typeface="Calibri" panose="020F0502020204030204" pitchFamily="34" charset="0"/>
                <a:ea typeface="Calibri" panose="020F0502020204030204" pitchFamily="34" charset="0"/>
                <a:cs typeface="Calibri" panose="020F0502020204030204" pitchFamily="34" charset="0"/>
              </a:rPr>
              <a:t>a</a:t>
            </a:r>
            <a:r>
              <a:rPr lang="es-ES" sz="1800" spc="90" dirty="0">
                <a:effectLst/>
                <a:latin typeface="Calibri" panose="020F0502020204030204" pitchFamily="34" charset="0"/>
                <a:ea typeface="Calibri" panose="020F0502020204030204" pitchFamily="34" charset="0"/>
                <a:cs typeface="Calibri" panose="020F0502020204030204" pitchFamily="34" charset="0"/>
              </a:rPr>
              <a:t> </a:t>
            </a:r>
            <a:r>
              <a:rPr lang="es-ES" sz="1800" dirty="0">
                <a:effectLst/>
                <a:latin typeface="Calibri" panose="020F0502020204030204" pitchFamily="34" charset="0"/>
                <a:ea typeface="Calibri" panose="020F0502020204030204" pitchFamily="34" charset="0"/>
                <a:cs typeface="Calibri" panose="020F0502020204030204" pitchFamily="34" charset="0"/>
              </a:rPr>
              <a:t>crisis</a:t>
            </a:r>
            <a:r>
              <a:rPr lang="es-ES" sz="1800" spc="90" dirty="0">
                <a:effectLst/>
                <a:latin typeface="Calibri" panose="020F0502020204030204" pitchFamily="34" charset="0"/>
                <a:ea typeface="Calibri" panose="020F0502020204030204" pitchFamily="34" charset="0"/>
                <a:cs typeface="Calibri" panose="020F0502020204030204" pitchFamily="34" charset="0"/>
              </a:rPr>
              <a:t> </a:t>
            </a:r>
            <a:r>
              <a:rPr lang="es-ES" sz="1800" dirty="0">
                <a:effectLst/>
                <a:latin typeface="Calibri" panose="020F0502020204030204" pitchFamily="34" charset="0"/>
                <a:ea typeface="Calibri" panose="020F0502020204030204" pitchFamily="34" charset="0"/>
                <a:cs typeface="Calibri" panose="020F0502020204030204" pitchFamily="34" charset="0"/>
              </a:rPr>
              <a:t>y</a:t>
            </a:r>
            <a:r>
              <a:rPr lang="es-ES" sz="1800" spc="80" dirty="0">
                <a:effectLst/>
                <a:latin typeface="Calibri" panose="020F0502020204030204" pitchFamily="34" charset="0"/>
                <a:ea typeface="Calibri" panose="020F0502020204030204" pitchFamily="34" charset="0"/>
                <a:cs typeface="Calibri" panose="020F0502020204030204" pitchFamily="34" charset="0"/>
              </a:rPr>
              <a:t> </a:t>
            </a:r>
            <a:r>
              <a:rPr lang="es-ES" sz="1800" spc="-5" dirty="0">
                <a:effectLst/>
                <a:latin typeface="Calibri" panose="020F0502020204030204" pitchFamily="34" charset="0"/>
                <a:ea typeface="Calibri" panose="020F0502020204030204" pitchFamily="34" charset="0"/>
                <a:cs typeface="Calibri" panose="020F0502020204030204" pitchFamily="34" charset="0"/>
              </a:rPr>
              <a:t>emergencias</a:t>
            </a:r>
            <a:r>
              <a:rPr lang="es-ES" sz="1800" spc="105" dirty="0">
                <a:effectLst/>
                <a:latin typeface="Calibri" panose="020F0502020204030204" pitchFamily="34" charset="0"/>
                <a:ea typeface="Calibri" panose="020F0502020204030204" pitchFamily="34" charset="0"/>
                <a:cs typeface="Calibri" panose="020F0502020204030204" pitchFamily="34" charset="0"/>
              </a:rPr>
              <a:t> </a:t>
            </a:r>
            <a:r>
              <a:rPr lang="es-ES" sz="1800" dirty="0">
                <a:effectLst/>
                <a:latin typeface="Calibri" panose="020F0502020204030204" pitchFamily="34" charset="0"/>
                <a:ea typeface="Calibri" panose="020F0502020204030204" pitchFamily="34" charset="0"/>
                <a:cs typeface="Calibri" panose="020F0502020204030204" pitchFamily="34" charset="0"/>
              </a:rPr>
              <a:t>disponible</a:t>
            </a:r>
            <a:r>
              <a:rPr lang="es-ES" sz="1800" spc="80" dirty="0">
                <a:effectLst/>
                <a:latin typeface="Calibri" panose="020F0502020204030204" pitchFamily="34" charset="0"/>
                <a:ea typeface="Calibri" panose="020F0502020204030204" pitchFamily="34" charset="0"/>
                <a:cs typeface="Calibri" panose="020F0502020204030204" pitchFamily="34" charset="0"/>
              </a:rPr>
              <a:t> </a:t>
            </a:r>
            <a:r>
              <a:rPr lang="es-ES" sz="1800" dirty="0">
                <a:effectLst/>
                <a:latin typeface="Calibri" panose="020F0502020204030204" pitchFamily="34" charset="0"/>
                <a:ea typeface="Calibri" panose="020F0502020204030204" pitchFamily="34" charset="0"/>
                <a:cs typeface="Calibri" panose="020F0502020204030204" pitchFamily="34" charset="0"/>
              </a:rPr>
              <a:t>para</a:t>
            </a:r>
            <a:r>
              <a:rPr lang="es-ES" sz="1800" spc="85" dirty="0">
                <a:effectLst/>
                <a:latin typeface="Calibri" panose="020F0502020204030204" pitchFamily="34" charset="0"/>
                <a:ea typeface="Calibri" panose="020F0502020204030204" pitchFamily="34" charset="0"/>
                <a:cs typeface="Calibri" panose="020F0502020204030204" pitchFamily="34" charset="0"/>
              </a:rPr>
              <a:t> </a:t>
            </a:r>
            <a:r>
              <a:rPr lang="es-ES" sz="1800" dirty="0">
                <a:effectLst/>
                <a:latin typeface="Calibri" panose="020F0502020204030204" pitchFamily="34" charset="0"/>
                <a:ea typeface="Calibri" panose="020F0502020204030204" pitchFamily="34" charset="0"/>
                <a:cs typeface="Calibri" panose="020F0502020204030204" pitchFamily="34" charset="0"/>
              </a:rPr>
              <a:t>países</a:t>
            </a:r>
            <a:r>
              <a:rPr lang="es-ES" sz="1800" spc="80" dirty="0">
                <a:effectLst/>
                <a:latin typeface="Calibri" panose="020F0502020204030204" pitchFamily="34" charset="0"/>
                <a:ea typeface="Calibri" panose="020F0502020204030204" pitchFamily="34" charset="0"/>
                <a:cs typeface="Calibri" panose="020F0502020204030204" pitchFamily="34" charset="0"/>
              </a:rPr>
              <a:t> </a:t>
            </a:r>
            <a:r>
              <a:rPr lang="es-ES" sz="1800" dirty="0">
                <a:effectLst/>
                <a:latin typeface="Calibri" panose="020F0502020204030204" pitchFamily="34" charset="0"/>
                <a:ea typeface="Calibri" panose="020F0502020204030204" pitchFamily="34" charset="0"/>
                <a:cs typeface="Calibri" panose="020F0502020204030204" pitchFamily="34" charset="0"/>
              </a:rPr>
              <a:t>que</a:t>
            </a:r>
            <a:r>
              <a:rPr lang="es-ES" sz="1800" spc="410" dirty="0">
                <a:effectLst/>
                <a:latin typeface="Calibri" panose="020F0502020204030204" pitchFamily="34" charset="0"/>
                <a:ea typeface="Calibri" panose="020F0502020204030204" pitchFamily="34" charset="0"/>
                <a:cs typeface="Calibri" panose="020F0502020204030204" pitchFamily="34" charset="0"/>
              </a:rPr>
              <a:t> </a:t>
            </a:r>
            <a:r>
              <a:rPr lang="es-ES" sz="1800" dirty="0">
                <a:effectLst/>
                <a:latin typeface="Calibri" panose="020F0502020204030204" pitchFamily="34" charset="0"/>
                <a:ea typeface="Calibri" panose="020F0502020204030204" pitchFamily="34" charset="0"/>
                <a:cs typeface="Calibri" panose="020F0502020204030204" pitchFamily="34" charset="0"/>
              </a:rPr>
              <a:t>tienen</a:t>
            </a:r>
            <a:r>
              <a:rPr lang="es-ES" sz="1800" spc="-30" dirty="0">
                <a:effectLst/>
                <a:latin typeface="Calibri" panose="020F0502020204030204" pitchFamily="34" charset="0"/>
                <a:ea typeface="Calibri" panose="020F0502020204030204" pitchFamily="34" charset="0"/>
                <a:cs typeface="Calibri" panose="020F0502020204030204" pitchFamily="34" charset="0"/>
              </a:rPr>
              <a:t> </a:t>
            </a:r>
            <a:r>
              <a:rPr lang="es-ES" sz="1800" spc="-5" dirty="0">
                <a:effectLst/>
                <a:latin typeface="Calibri" panose="020F0502020204030204" pitchFamily="34" charset="0"/>
                <a:ea typeface="Calibri" panose="020F0502020204030204" pitchFamily="34" charset="0"/>
                <a:cs typeface="Calibri" panose="020F0502020204030204" pitchFamily="34" charset="0"/>
              </a:rPr>
              <a:t>acceso</a:t>
            </a:r>
            <a:r>
              <a:rPr lang="es-ES" sz="1800" spc="-20" dirty="0">
                <a:effectLst/>
                <a:latin typeface="Calibri" panose="020F0502020204030204" pitchFamily="34" charset="0"/>
                <a:ea typeface="Calibri" panose="020F0502020204030204" pitchFamily="34" charset="0"/>
                <a:cs typeface="Calibri" panose="020F0502020204030204" pitchFamily="34" charset="0"/>
              </a:rPr>
              <a:t> </a:t>
            </a:r>
            <a:r>
              <a:rPr lang="es-ES" sz="1800" dirty="0">
                <a:effectLst/>
                <a:latin typeface="Calibri" panose="020F0502020204030204" pitchFamily="34" charset="0"/>
                <a:ea typeface="Calibri" panose="020F0502020204030204" pitchFamily="34" charset="0"/>
                <a:cs typeface="Calibri" panose="020F0502020204030204" pitchFamily="34" charset="0"/>
              </a:rPr>
              <a:t>a</a:t>
            </a:r>
            <a:r>
              <a:rPr lang="es-ES" sz="1800" spc="-25" dirty="0">
                <a:effectLst/>
                <a:latin typeface="Calibri" panose="020F0502020204030204" pitchFamily="34" charset="0"/>
                <a:ea typeface="Calibri" panose="020F0502020204030204" pitchFamily="34" charset="0"/>
                <a:cs typeface="Calibri" panose="020F0502020204030204" pitchFamily="34" charset="0"/>
              </a:rPr>
              <a:t> </a:t>
            </a:r>
            <a:r>
              <a:rPr lang="es-ES" sz="1800" spc="-5" dirty="0">
                <a:effectLst/>
                <a:latin typeface="Calibri" panose="020F0502020204030204" pitchFamily="34" charset="0"/>
                <a:ea typeface="Calibri" panose="020F0502020204030204" pitchFamily="34" charset="0"/>
                <a:cs typeface="Calibri" panose="020F0502020204030204" pitchFamily="34" charset="0"/>
              </a:rPr>
              <a:t>fondos</a:t>
            </a:r>
            <a:r>
              <a:rPr lang="es-ES" sz="1800" spc="-30" dirty="0">
                <a:effectLst/>
                <a:latin typeface="Calibri" panose="020F0502020204030204" pitchFamily="34" charset="0"/>
                <a:ea typeface="Calibri" panose="020F0502020204030204" pitchFamily="34" charset="0"/>
                <a:cs typeface="Calibri" panose="020F0502020204030204" pitchFamily="34" charset="0"/>
              </a:rPr>
              <a:t> </a:t>
            </a:r>
            <a:r>
              <a:rPr lang="es-ES" sz="1800" dirty="0">
                <a:effectLst/>
                <a:latin typeface="Calibri" panose="020F0502020204030204" pitchFamily="34" charset="0"/>
                <a:ea typeface="Calibri" panose="020F0502020204030204" pitchFamily="34" charset="0"/>
                <a:cs typeface="Calibri" panose="020F0502020204030204" pitchFamily="34" charset="0"/>
              </a:rPr>
              <a:t>del</a:t>
            </a:r>
            <a:r>
              <a:rPr lang="es-ES" sz="1800" spc="-25" dirty="0">
                <a:effectLst/>
                <a:latin typeface="Calibri" panose="020F0502020204030204" pitchFamily="34" charset="0"/>
                <a:ea typeface="Calibri" panose="020F0502020204030204" pitchFamily="34" charset="0"/>
                <a:cs typeface="Calibri" panose="020F0502020204030204" pitchFamily="34" charset="0"/>
              </a:rPr>
              <a:t> </a:t>
            </a:r>
            <a:r>
              <a:rPr lang="es-ES" sz="1800" dirty="0">
                <a:effectLst/>
                <a:latin typeface="Calibri" panose="020F0502020204030204" pitchFamily="34" charset="0"/>
                <a:ea typeface="Calibri" panose="020F0502020204030204" pitchFamily="34" charset="0"/>
                <a:cs typeface="Calibri" panose="020F0502020204030204" pitchFamily="34" charset="0"/>
              </a:rPr>
              <a:t>Banco. Asimismo, sigue los lineamientos establecidos en las políticas de adquisiciones, de gestión financiera y de gestión ambiental y social establecidas por el Banco.</a:t>
            </a:r>
            <a:endParaRPr lang="es-DO"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AC9BED16-B8B3-52E1-C69A-E4CFF83045CB}"/>
              </a:ext>
            </a:extLst>
          </p:cNvPr>
          <p:cNvSpPr txBox="1"/>
          <p:nvPr/>
        </p:nvSpPr>
        <p:spPr>
          <a:xfrm>
            <a:off x="2133634" y="1620244"/>
            <a:ext cx="8224401" cy="400110"/>
          </a:xfrm>
          <a:prstGeom prst="rect">
            <a:avLst/>
          </a:prstGeom>
          <a:solidFill>
            <a:srgbClr val="002060"/>
          </a:solidFill>
        </p:spPr>
        <p:txBody>
          <a:bodyPr wrap="square" rtlCol="0">
            <a:spAutoFit/>
          </a:bodyPr>
          <a:lstStyle/>
          <a:p>
            <a:pPr algn="just"/>
            <a:r>
              <a:rPr lang="es-DO" sz="2000" b="1" dirty="0">
                <a:solidFill>
                  <a:schemeClr val="bg1"/>
                </a:solidFill>
                <a:ea typeface="HGPGothicE" panose="020B0400000000000000" pitchFamily="34" charset="-128"/>
              </a:rPr>
              <a:t>INFORMACIONES GENERALES DEL COMPONENTE 5 DEL PROYECTO - </a:t>
            </a:r>
            <a:r>
              <a:rPr lang="es-DO" sz="2000" b="1" dirty="0" err="1">
                <a:solidFill>
                  <a:schemeClr val="bg1"/>
                </a:solidFill>
                <a:ea typeface="HGPGothicE" panose="020B0400000000000000" pitchFamily="34" charset="-128"/>
              </a:rPr>
              <a:t>CERC</a:t>
            </a:r>
            <a:endParaRPr lang="es-DO" sz="2000" b="1" dirty="0">
              <a:solidFill>
                <a:schemeClr val="bg1"/>
              </a:solidFill>
              <a:ea typeface="HGPGothicE" panose="020B0400000000000000" pitchFamily="34" charset="-128"/>
            </a:endParaRPr>
          </a:p>
        </p:txBody>
      </p:sp>
    </p:spTree>
    <p:extLst>
      <p:ext uri="{BB962C8B-B14F-4D97-AF65-F5344CB8AC3E}">
        <p14:creationId xmlns:p14="http://schemas.microsoft.com/office/powerpoint/2010/main" val="8536849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A14A0A-C664-3C5E-42A6-043C699462BA}"/>
            </a:ext>
          </a:extLst>
        </p:cNvPr>
        <p:cNvGrpSpPr/>
        <p:nvPr/>
      </p:nvGrpSpPr>
      <p:grpSpPr>
        <a:xfrm>
          <a:off x="0" y="0"/>
          <a:ext cx="0" cy="0"/>
          <a:chOff x="0" y="0"/>
          <a:chExt cx="0" cy="0"/>
        </a:xfrm>
      </p:grpSpPr>
      <p:grpSp>
        <p:nvGrpSpPr>
          <p:cNvPr id="2" name="Grupo 64">
            <a:extLst>
              <a:ext uri="{FF2B5EF4-FFF2-40B4-BE49-F238E27FC236}">
                <a16:creationId xmlns:a16="http://schemas.microsoft.com/office/drawing/2014/main" id="{5BBB9114-814E-A483-82A3-F3E6BEE25643}"/>
              </a:ext>
            </a:extLst>
          </p:cNvPr>
          <p:cNvGrpSpPr>
            <a:grpSpLocks/>
          </p:cNvGrpSpPr>
          <p:nvPr/>
        </p:nvGrpSpPr>
        <p:grpSpPr bwMode="auto">
          <a:xfrm>
            <a:off x="-722423" y="33912"/>
            <a:ext cx="6733199" cy="6945529"/>
            <a:chOff x="-995" y="950"/>
            <a:chExt cx="9340" cy="15156"/>
          </a:xfrm>
        </p:grpSpPr>
        <p:grpSp>
          <p:nvGrpSpPr>
            <p:cNvPr id="4" name="Group 3">
              <a:extLst>
                <a:ext uri="{FF2B5EF4-FFF2-40B4-BE49-F238E27FC236}">
                  <a16:creationId xmlns:a16="http://schemas.microsoft.com/office/drawing/2014/main" id="{F8550C93-6AB9-1812-739B-8753D7FFC86E}"/>
                </a:ext>
              </a:extLst>
            </p:cNvPr>
            <p:cNvGrpSpPr>
              <a:grpSpLocks/>
            </p:cNvGrpSpPr>
            <p:nvPr/>
          </p:nvGrpSpPr>
          <p:grpSpPr bwMode="auto">
            <a:xfrm>
              <a:off x="-995" y="8358"/>
              <a:ext cx="9340" cy="7748"/>
              <a:chOff x="-995" y="8358"/>
              <a:chExt cx="9340" cy="7748"/>
            </a:xfrm>
          </p:grpSpPr>
          <p:sp>
            <p:nvSpPr>
              <p:cNvPr id="14" name="Freeform 98">
                <a:extLst>
                  <a:ext uri="{FF2B5EF4-FFF2-40B4-BE49-F238E27FC236}">
                    <a16:creationId xmlns:a16="http://schemas.microsoft.com/office/drawing/2014/main" id="{46566F8D-2BB5-2A50-0FBF-4B8A24C6BEFC}"/>
                  </a:ext>
                </a:extLst>
              </p:cNvPr>
              <p:cNvSpPr>
                <a:spLocks/>
              </p:cNvSpPr>
              <p:nvPr/>
            </p:nvSpPr>
            <p:spPr bwMode="auto">
              <a:xfrm>
                <a:off x="-995" y="8358"/>
                <a:ext cx="9340" cy="7748"/>
              </a:xfrm>
              <a:custGeom>
                <a:avLst/>
                <a:gdLst>
                  <a:gd name="T0" fmla="*/ 5665 w 8941"/>
                  <a:gd name="T1" fmla="+- 0 5060 5060"/>
                  <a:gd name="T2" fmla="*/ 5060 h 10780"/>
                  <a:gd name="T3" fmla="*/ 0 w 8941"/>
                  <a:gd name="T4" fmla="+- 0 11647 5060"/>
                  <a:gd name="T5" fmla="*/ 11647 h 10780"/>
                  <a:gd name="T6" fmla="*/ 2944 w 8941"/>
                  <a:gd name="T7" fmla="+- 0 15840 5060"/>
                  <a:gd name="T8" fmla="*/ 15840 h 10780"/>
                  <a:gd name="T9" fmla="*/ 8941 w 8941"/>
                  <a:gd name="T10" fmla="+- 0 8869 5060"/>
                  <a:gd name="T11" fmla="*/ 8869 h 10780"/>
                  <a:gd name="T12" fmla="*/ 5665 w 8941"/>
                  <a:gd name="T13" fmla="+- 0 5060 5060"/>
                  <a:gd name="T14" fmla="*/ 5060 h 10780"/>
                </a:gdLst>
                <a:ahLst/>
                <a:cxnLst>
                  <a:cxn ang="0">
                    <a:pos x="T0" y="T2"/>
                  </a:cxn>
                  <a:cxn ang="0">
                    <a:pos x="T3" y="T5"/>
                  </a:cxn>
                  <a:cxn ang="0">
                    <a:pos x="T6" y="T8"/>
                  </a:cxn>
                  <a:cxn ang="0">
                    <a:pos x="T9" y="T11"/>
                  </a:cxn>
                  <a:cxn ang="0">
                    <a:pos x="T12" y="T14"/>
                  </a:cxn>
                </a:cxnLst>
                <a:rect l="0" t="0" r="r" b="b"/>
                <a:pathLst>
                  <a:path w="8941" h="10780">
                    <a:moveTo>
                      <a:pt x="5665" y="0"/>
                    </a:moveTo>
                    <a:lnTo>
                      <a:pt x="0" y="6587"/>
                    </a:lnTo>
                    <a:lnTo>
                      <a:pt x="2944" y="10780"/>
                    </a:lnTo>
                    <a:lnTo>
                      <a:pt x="8941" y="3809"/>
                    </a:lnTo>
                    <a:lnTo>
                      <a:pt x="5665" y="0"/>
                    </a:lnTo>
                    <a:close/>
                  </a:path>
                </a:pathLst>
              </a:custGeom>
              <a:solidFill>
                <a:srgbClr val="D9D9D9"/>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s-DO" dirty="0"/>
              </a:p>
            </p:txBody>
          </p:sp>
        </p:grpSp>
        <p:grpSp>
          <p:nvGrpSpPr>
            <p:cNvPr id="5" name="Group 4">
              <a:extLst>
                <a:ext uri="{FF2B5EF4-FFF2-40B4-BE49-F238E27FC236}">
                  <a16:creationId xmlns:a16="http://schemas.microsoft.com/office/drawing/2014/main" id="{97F7194E-82A5-3CAC-8868-8992898A140B}"/>
                </a:ext>
              </a:extLst>
            </p:cNvPr>
            <p:cNvGrpSpPr>
              <a:grpSpLocks/>
            </p:cNvGrpSpPr>
            <p:nvPr/>
          </p:nvGrpSpPr>
          <p:grpSpPr bwMode="auto">
            <a:xfrm>
              <a:off x="0" y="3687"/>
              <a:ext cx="4921" cy="12080"/>
              <a:chOff x="0" y="3687"/>
              <a:chExt cx="4921" cy="12080"/>
            </a:xfrm>
          </p:grpSpPr>
          <p:sp>
            <p:nvSpPr>
              <p:cNvPr id="13" name="Freeform 100">
                <a:extLst>
                  <a:ext uri="{FF2B5EF4-FFF2-40B4-BE49-F238E27FC236}">
                    <a16:creationId xmlns:a16="http://schemas.microsoft.com/office/drawing/2014/main" id="{FD8748A9-D39E-5B70-9637-559E09052C28}"/>
                  </a:ext>
                </a:extLst>
              </p:cNvPr>
              <p:cNvSpPr>
                <a:spLocks/>
              </p:cNvSpPr>
              <p:nvPr/>
            </p:nvSpPr>
            <p:spPr bwMode="auto">
              <a:xfrm>
                <a:off x="0" y="3687"/>
                <a:ext cx="4921" cy="12080"/>
              </a:xfrm>
              <a:custGeom>
                <a:avLst/>
                <a:gdLst>
                  <a:gd name="T0" fmla="*/ 0 w 6125"/>
                  <a:gd name="T1" fmla="+- 0 4173 4173"/>
                  <a:gd name="T2" fmla="*/ 4173 h 11668"/>
                  <a:gd name="T3" fmla="*/ 0 w 6125"/>
                  <a:gd name="T4" fmla="+- 0 15840 4173"/>
                  <a:gd name="T5" fmla="*/ 15840 h 11668"/>
                  <a:gd name="T6" fmla="*/ 1928 w 6125"/>
                  <a:gd name="T7" fmla="+- 0 15840 4173"/>
                  <a:gd name="T8" fmla="*/ 15840 h 11668"/>
                  <a:gd name="T9" fmla="*/ 6125 w 6125"/>
                  <a:gd name="T10" fmla="+- 0 11097 4173"/>
                  <a:gd name="T11" fmla="*/ 11097 h 11668"/>
                  <a:gd name="T12" fmla="*/ 0 w 6125"/>
                  <a:gd name="T13" fmla="+- 0 4173 4173"/>
                  <a:gd name="T14" fmla="*/ 4173 h 11668"/>
                </a:gdLst>
                <a:ahLst/>
                <a:cxnLst>
                  <a:cxn ang="0">
                    <a:pos x="T0" y="T2"/>
                  </a:cxn>
                  <a:cxn ang="0">
                    <a:pos x="T3" y="T5"/>
                  </a:cxn>
                  <a:cxn ang="0">
                    <a:pos x="T6" y="T8"/>
                  </a:cxn>
                  <a:cxn ang="0">
                    <a:pos x="T9" y="T11"/>
                  </a:cxn>
                  <a:cxn ang="0">
                    <a:pos x="T12" y="T14"/>
                  </a:cxn>
                </a:cxnLst>
                <a:rect l="0" t="0" r="r" b="b"/>
                <a:pathLst>
                  <a:path w="6125" h="11668">
                    <a:moveTo>
                      <a:pt x="0" y="0"/>
                    </a:moveTo>
                    <a:lnTo>
                      <a:pt x="0" y="11667"/>
                    </a:lnTo>
                    <a:lnTo>
                      <a:pt x="1928" y="11667"/>
                    </a:lnTo>
                    <a:lnTo>
                      <a:pt x="6125" y="6924"/>
                    </a:lnTo>
                    <a:lnTo>
                      <a:pt x="0" y="0"/>
                    </a:lnTo>
                    <a:close/>
                  </a:path>
                </a:pathLst>
              </a:custGeom>
              <a:solidFill>
                <a:srgbClr val="001F5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s-DO" dirty="0"/>
              </a:p>
            </p:txBody>
          </p:sp>
        </p:grpSp>
        <p:pic>
          <p:nvPicPr>
            <p:cNvPr id="12" name="Picture 11">
              <a:extLst>
                <a:ext uri="{FF2B5EF4-FFF2-40B4-BE49-F238E27FC236}">
                  <a16:creationId xmlns:a16="http://schemas.microsoft.com/office/drawing/2014/main" id="{B8B9D8F1-374B-CD6C-8549-F6BE599DE9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5" y="950"/>
              <a:ext cx="2080" cy="2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 name="Imagen 8">
            <a:extLst>
              <a:ext uri="{FF2B5EF4-FFF2-40B4-BE49-F238E27FC236}">
                <a16:creationId xmlns:a16="http://schemas.microsoft.com/office/drawing/2014/main" id="{C98567AD-DBFE-6E92-B4E1-A4F0859C0B03}"/>
              </a:ext>
            </a:extLst>
          </p:cNvPr>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4376461" y="54892"/>
            <a:ext cx="1499443" cy="1164374"/>
          </a:xfrm>
          <a:prstGeom prst="rect">
            <a:avLst/>
          </a:prstGeom>
          <a:noFill/>
          <a:ln>
            <a:noFill/>
          </a:ln>
        </p:spPr>
      </p:pic>
      <p:pic>
        <p:nvPicPr>
          <p:cNvPr id="17" name="Picture 3" descr="C:\Users\wb224794\Desktop\Logos\WB_S-WBG-Horizontal-RGB-high.jpg">
            <a:extLst>
              <a:ext uri="{FF2B5EF4-FFF2-40B4-BE49-F238E27FC236}">
                <a16:creationId xmlns:a16="http://schemas.microsoft.com/office/drawing/2014/main" id="{7A3719D8-48B1-28EE-AAB7-60F78323A6D1}"/>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65818" y="54892"/>
            <a:ext cx="2737717" cy="1164374"/>
          </a:xfrm>
          <a:prstGeom prst="rect">
            <a:avLst/>
          </a:prstGeom>
          <a:noFill/>
          <a:ln>
            <a:noFill/>
          </a:ln>
        </p:spPr>
      </p:pic>
      <p:sp>
        <p:nvSpPr>
          <p:cNvPr id="49" name="Freeform 109">
            <a:extLst>
              <a:ext uri="{FF2B5EF4-FFF2-40B4-BE49-F238E27FC236}">
                <a16:creationId xmlns:a16="http://schemas.microsoft.com/office/drawing/2014/main" id="{E03A9E30-0A08-EADB-64B7-1CBA340B9485}"/>
              </a:ext>
            </a:extLst>
          </p:cNvPr>
          <p:cNvSpPr>
            <a:spLocks/>
          </p:cNvSpPr>
          <p:nvPr/>
        </p:nvSpPr>
        <p:spPr bwMode="auto">
          <a:xfrm>
            <a:off x="-5129" y="1266719"/>
            <a:ext cx="12197129" cy="0"/>
          </a:xfrm>
          <a:custGeom>
            <a:avLst/>
            <a:gdLst>
              <a:gd name="T0" fmla="+- 0 6086 6086"/>
              <a:gd name="T1" fmla="*/ T0 w 5110"/>
              <a:gd name="T2" fmla="+- 0 11401 11401"/>
              <a:gd name="T3" fmla="*/ 11401 h 20"/>
              <a:gd name="T4" fmla="+- 0 11196 6086"/>
              <a:gd name="T5" fmla="*/ T4 w 5110"/>
              <a:gd name="T6" fmla="+- 0 11421 11401"/>
              <a:gd name="T7" fmla="*/ 11421 h 20"/>
            </a:gdLst>
            <a:ahLst/>
            <a:cxnLst>
              <a:cxn ang="0">
                <a:pos x="T1" y="T3"/>
              </a:cxn>
              <a:cxn ang="0">
                <a:pos x="T5" y="T7"/>
              </a:cxn>
            </a:cxnLst>
            <a:rect l="0" t="0" r="r" b="b"/>
            <a:pathLst>
              <a:path w="5110" h="20">
                <a:moveTo>
                  <a:pt x="0" y="0"/>
                </a:moveTo>
                <a:lnTo>
                  <a:pt x="5110" y="20"/>
                </a:lnTo>
              </a:path>
            </a:pathLst>
          </a:custGeom>
          <a:noFill/>
          <a:ln w="25400">
            <a:solidFill>
              <a:srgbClr val="C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s-DO" dirty="0"/>
          </a:p>
        </p:txBody>
      </p:sp>
      <p:sp>
        <p:nvSpPr>
          <p:cNvPr id="10" name="TextBox 9">
            <a:extLst>
              <a:ext uri="{FF2B5EF4-FFF2-40B4-BE49-F238E27FC236}">
                <a16:creationId xmlns:a16="http://schemas.microsoft.com/office/drawing/2014/main" id="{7A752C42-C6A2-D7AD-F3B9-630FE5A28DCF}"/>
              </a:ext>
            </a:extLst>
          </p:cNvPr>
          <p:cNvSpPr txBox="1"/>
          <p:nvPr/>
        </p:nvSpPr>
        <p:spPr>
          <a:xfrm>
            <a:off x="3608359" y="2131217"/>
            <a:ext cx="7996569" cy="3139321"/>
          </a:xfrm>
          <a:prstGeom prst="rect">
            <a:avLst/>
          </a:prstGeom>
          <a:noFill/>
        </p:spPr>
        <p:txBody>
          <a:bodyPr wrap="square" rtlCol="0">
            <a:spAutoFit/>
          </a:bodyPr>
          <a:lstStyle/>
          <a:p>
            <a:pPr algn="ctr"/>
            <a:r>
              <a:rPr lang="es-ES"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INSTRUMENTOS PARA APLICACIÓN DEL </a:t>
            </a:r>
            <a:r>
              <a:rPr lang="es-ES" sz="1800" b="1"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CERC</a:t>
            </a:r>
            <a:r>
              <a:rPr lang="es-ES"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(2)</a:t>
            </a:r>
          </a:p>
          <a:p>
            <a:pPr algn="just"/>
            <a:endParaRPr lang="es-DO"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r>
              <a:rPr lang="es-DO"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 </a:t>
            </a:r>
            <a:r>
              <a:rPr lang="es-DO" sz="1800" b="1"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CERC-MGAS</a:t>
            </a:r>
            <a:r>
              <a:rPr lang="es-DO"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s-DO" sz="1800" b="1"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ó</a:t>
            </a:r>
            <a:r>
              <a:rPr lang="es-DO"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s-DO" sz="1800" b="1"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MGAS-CERC</a:t>
            </a:r>
            <a:r>
              <a:rPr lang="es-DO"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a:t>
            </a:r>
          </a:p>
          <a:p>
            <a:pPr algn="just"/>
            <a:r>
              <a:rPr lang="es-ES" dirty="0">
                <a:solidFill>
                  <a:srgbClr val="000000"/>
                </a:solidFill>
                <a:latin typeface="Calibri" panose="020F0502020204030204" pitchFamily="34" charset="0"/>
                <a:ea typeface="Calibri" panose="020F0502020204030204" pitchFamily="34" charset="0"/>
                <a:cs typeface="Times New Roman" panose="02020603050405020304" pitchFamily="18" charset="0"/>
              </a:rPr>
              <a:t>E</a:t>
            </a:r>
            <a:r>
              <a:rPr lang="es-E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 la guía para la aplicación de los procedimientos necesarios, </a:t>
            </a:r>
            <a:r>
              <a:rPr lang="es-DO"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 fin de asegurar que los riesgos ambientales y sociales (</a:t>
            </a:r>
            <a:r>
              <a:rPr lang="es-DO" sz="18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A&amp;S</a:t>
            </a:r>
            <a:r>
              <a:rPr lang="es-DO"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identificados bajo cualquiera de los gastos elegibles financiados por el </a:t>
            </a:r>
            <a:r>
              <a:rPr lang="es-DO" sz="18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CERC</a:t>
            </a:r>
            <a:r>
              <a:rPr lang="es-DO"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sean mitigados, manejados, reducidos o eliminados.</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s-ES" dirty="0">
              <a:latin typeface="Calibri" panose="020F0502020204030204" pitchFamily="34" charset="0"/>
              <a:ea typeface="Calibri" panose="020F0502020204030204" pitchFamily="34" charset="0"/>
              <a:cs typeface="Times New Roman" panose="02020603050405020304" pitchFamily="18" charset="0"/>
            </a:endParaRPr>
          </a:p>
          <a:p>
            <a:pPr algn="just"/>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s-D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s-DO" dirty="0"/>
          </a:p>
        </p:txBody>
      </p:sp>
      <p:sp>
        <p:nvSpPr>
          <p:cNvPr id="3" name="TextBox 2">
            <a:extLst>
              <a:ext uri="{FF2B5EF4-FFF2-40B4-BE49-F238E27FC236}">
                <a16:creationId xmlns:a16="http://schemas.microsoft.com/office/drawing/2014/main" id="{84C1C235-81A1-821A-BD26-042ABB3C04B2}"/>
              </a:ext>
            </a:extLst>
          </p:cNvPr>
          <p:cNvSpPr txBox="1"/>
          <p:nvPr/>
        </p:nvSpPr>
        <p:spPr>
          <a:xfrm>
            <a:off x="2133634" y="1620244"/>
            <a:ext cx="8224401" cy="400110"/>
          </a:xfrm>
          <a:prstGeom prst="rect">
            <a:avLst/>
          </a:prstGeom>
          <a:solidFill>
            <a:srgbClr val="002060"/>
          </a:solidFill>
        </p:spPr>
        <p:txBody>
          <a:bodyPr wrap="square" rtlCol="0">
            <a:spAutoFit/>
          </a:bodyPr>
          <a:lstStyle/>
          <a:p>
            <a:pPr algn="just"/>
            <a:r>
              <a:rPr lang="es-DO" sz="2000" b="1" dirty="0">
                <a:solidFill>
                  <a:schemeClr val="bg1"/>
                </a:solidFill>
                <a:ea typeface="HGPGothicE" panose="020B0400000000000000" pitchFamily="34" charset="-128"/>
              </a:rPr>
              <a:t>INFORMACIONES GENERALES DEL COMPONENTE 5 DEL PROYECTO - </a:t>
            </a:r>
            <a:r>
              <a:rPr lang="es-DO" sz="2000" b="1" dirty="0" err="1">
                <a:solidFill>
                  <a:schemeClr val="bg1"/>
                </a:solidFill>
                <a:ea typeface="HGPGothicE" panose="020B0400000000000000" pitchFamily="34" charset="-128"/>
              </a:rPr>
              <a:t>CERC</a:t>
            </a:r>
            <a:endParaRPr lang="es-DO" sz="2000" b="1" dirty="0">
              <a:solidFill>
                <a:schemeClr val="bg1"/>
              </a:solidFill>
              <a:ea typeface="HGPGothicE" panose="020B0400000000000000" pitchFamily="34" charset="-128"/>
            </a:endParaRPr>
          </a:p>
        </p:txBody>
      </p:sp>
    </p:spTree>
    <p:extLst>
      <p:ext uri="{BB962C8B-B14F-4D97-AF65-F5344CB8AC3E}">
        <p14:creationId xmlns:p14="http://schemas.microsoft.com/office/powerpoint/2010/main" val="3287914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E7FDA-FB3E-ACB6-FC6D-0F7156F8E83A}"/>
            </a:ext>
          </a:extLst>
        </p:cNvPr>
        <p:cNvGrpSpPr/>
        <p:nvPr/>
      </p:nvGrpSpPr>
      <p:grpSpPr>
        <a:xfrm>
          <a:off x="0" y="0"/>
          <a:ext cx="0" cy="0"/>
          <a:chOff x="0" y="0"/>
          <a:chExt cx="0" cy="0"/>
        </a:xfrm>
      </p:grpSpPr>
      <p:grpSp>
        <p:nvGrpSpPr>
          <p:cNvPr id="2" name="Grupo 64">
            <a:extLst>
              <a:ext uri="{FF2B5EF4-FFF2-40B4-BE49-F238E27FC236}">
                <a16:creationId xmlns:a16="http://schemas.microsoft.com/office/drawing/2014/main" id="{3BE126EB-31CD-29EF-4C6F-4A11395941FB}"/>
              </a:ext>
            </a:extLst>
          </p:cNvPr>
          <p:cNvGrpSpPr>
            <a:grpSpLocks/>
          </p:cNvGrpSpPr>
          <p:nvPr/>
        </p:nvGrpSpPr>
        <p:grpSpPr bwMode="auto">
          <a:xfrm>
            <a:off x="-722423" y="33912"/>
            <a:ext cx="6733199" cy="6945529"/>
            <a:chOff x="-995" y="950"/>
            <a:chExt cx="9340" cy="15156"/>
          </a:xfrm>
        </p:grpSpPr>
        <p:grpSp>
          <p:nvGrpSpPr>
            <p:cNvPr id="4" name="Group 3">
              <a:extLst>
                <a:ext uri="{FF2B5EF4-FFF2-40B4-BE49-F238E27FC236}">
                  <a16:creationId xmlns:a16="http://schemas.microsoft.com/office/drawing/2014/main" id="{46B38055-952E-228B-A640-8A04BF577F4A}"/>
                </a:ext>
              </a:extLst>
            </p:cNvPr>
            <p:cNvGrpSpPr>
              <a:grpSpLocks/>
            </p:cNvGrpSpPr>
            <p:nvPr/>
          </p:nvGrpSpPr>
          <p:grpSpPr bwMode="auto">
            <a:xfrm>
              <a:off x="-995" y="8358"/>
              <a:ext cx="9340" cy="7748"/>
              <a:chOff x="-995" y="8358"/>
              <a:chExt cx="9340" cy="7748"/>
            </a:xfrm>
          </p:grpSpPr>
          <p:sp>
            <p:nvSpPr>
              <p:cNvPr id="14" name="Freeform 98">
                <a:extLst>
                  <a:ext uri="{FF2B5EF4-FFF2-40B4-BE49-F238E27FC236}">
                    <a16:creationId xmlns:a16="http://schemas.microsoft.com/office/drawing/2014/main" id="{F8BC61D5-D0B8-9B36-93A8-C987FA38F1FA}"/>
                  </a:ext>
                </a:extLst>
              </p:cNvPr>
              <p:cNvSpPr>
                <a:spLocks/>
              </p:cNvSpPr>
              <p:nvPr/>
            </p:nvSpPr>
            <p:spPr bwMode="auto">
              <a:xfrm>
                <a:off x="-995" y="8358"/>
                <a:ext cx="9340" cy="7748"/>
              </a:xfrm>
              <a:custGeom>
                <a:avLst/>
                <a:gdLst>
                  <a:gd name="T0" fmla="*/ 5665 w 8941"/>
                  <a:gd name="T1" fmla="+- 0 5060 5060"/>
                  <a:gd name="T2" fmla="*/ 5060 h 10780"/>
                  <a:gd name="T3" fmla="*/ 0 w 8941"/>
                  <a:gd name="T4" fmla="+- 0 11647 5060"/>
                  <a:gd name="T5" fmla="*/ 11647 h 10780"/>
                  <a:gd name="T6" fmla="*/ 2944 w 8941"/>
                  <a:gd name="T7" fmla="+- 0 15840 5060"/>
                  <a:gd name="T8" fmla="*/ 15840 h 10780"/>
                  <a:gd name="T9" fmla="*/ 8941 w 8941"/>
                  <a:gd name="T10" fmla="+- 0 8869 5060"/>
                  <a:gd name="T11" fmla="*/ 8869 h 10780"/>
                  <a:gd name="T12" fmla="*/ 5665 w 8941"/>
                  <a:gd name="T13" fmla="+- 0 5060 5060"/>
                  <a:gd name="T14" fmla="*/ 5060 h 10780"/>
                </a:gdLst>
                <a:ahLst/>
                <a:cxnLst>
                  <a:cxn ang="0">
                    <a:pos x="T0" y="T2"/>
                  </a:cxn>
                  <a:cxn ang="0">
                    <a:pos x="T3" y="T5"/>
                  </a:cxn>
                  <a:cxn ang="0">
                    <a:pos x="T6" y="T8"/>
                  </a:cxn>
                  <a:cxn ang="0">
                    <a:pos x="T9" y="T11"/>
                  </a:cxn>
                  <a:cxn ang="0">
                    <a:pos x="T12" y="T14"/>
                  </a:cxn>
                </a:cxnLst>
                <a:rect l="0" t="0" r="r" b="b"/>
                <a:pathLst>
                  <a:path w="8941" h="10780">
                    <a:moveTo>
                      <a:pt x="5665" y="0"/>
                    </a:moveTo>
                    <a:lnTo>
                      <a:pt x="0" y="6587"/>
                    </a:lnTo>
                    <a:lnTo>
                      <a:pt x="2944" y="10780"/>
                    </a:lnTo>
                    <a:lnTo>
                      <a:pt x="8941" y="3809"/>
                    </a:lnTo>
                    <a:lnTo>
                      <a:pt x="5665" y="0"/>
                    </a:lnTo>
                    <a:close/>
                  </a:path>
                </a:pathLst>
              </a:custGeom>
              <a:solidFill>
                <a:srgbClr val="D9D9D9"/>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s-DO" dirty="0"/>
              </a:p>
            </p:txBody>
          </p:sp>
        </p:grpSp>
        <p:grpSp>
          <p:nvGrpSpPr>
            <p:cNvPr id="5" name="Group 4">
              <a:extLst>
                <a:ext uri="{FF2B5EF4-FFF2-40B4-BE49-F238E27FC236}">
                  <a16:creationId xmlns:a16="http://schemas.microsoft.com/office/drawing/2014/main" id="{9C2A8BC0-B2A3-D814-875C-71515C20F913}"/>
                </a:ext>
              </a:extLst>
            </p:cNvPr>
            <p:cNvGrpSpPr>
              <a:grpSpLocks/>
            </p:cNvGrpSpPr>
            <p:nvPr/>
          </p:nvGrpSpPr>
          <p:grpSpPr bwMode="auto">
            <a:xfrm>
              <a:off x="0" y="3687"/>
              <a:ext cx="4921" cy="12080"/>
              <a:chOff x="0" y="3687"/>
              <a:chExt cx="4921" cy="12080"/>
            </a:xfrm>
          </p:grpSpPr>
          <p:sp>
            <p:nvSpPr>
              <p:cNvPr id="13" name="Freeform 100">
                <a:extLst>
                  <a:ext uri="{FF2B5EF4-FFF2-40B4-BE49-F238E27FC236}">
                    <a16:creationId xmlns:a16="http://schemas.microsoft.com/office/drawing/2014/main" id="{F4C8D85D-88CE-5EBC-562F-76100DEFFCBB}"/>
                  </a:ext>
                </a:extLst>
              </p:cNvPr>
              <p:cNvSpPr>
                <a:spLocks/>
              </p:cNvSpPr>
              <p:nvPr/>
            </p:nvSpPr>
            <p:spPr bwMode="auto">
              <a:xfrm>
                <a:off x="0" y="3687"/>
                <a:ext cx="4921" cy="12080"/>
              </a:xfrm>
              <a:custGeom>
                <a:avLst/>
                <a:gdLst>
                  <a:gd name="T0" fmla="*/ 0 w 6125"/>
                  <a:gd name="T1" fmla="+- 0 4173 4173"/>
                  <a:gd name="T2" fmla="*/ 4173 h 11668"/>
                  <a:gd name="T3" fmla="*/ 0 w 6125"/>
                  <a:gd name="T4" fmla="+- 0 15840 4173"/>
                  <a:gd name="T5" fmla="*/ 15840 h 11668"/>
                  <a:gd name="T6" fmla="*/ 1928 w 6125"/>
                  <a:gd name="T7" fmla="+- 0 15840 4173"/>
                  <a:gd name="T8" fmla="*/ 15840 h 11668"/>
                  <a:gd name="T9" fmla="*/ 6125 w 6125"/>
                  <a:gd name="T10" fmla="+- 0 11097 4173"/>
                  <a:gd name="T11" fmla="*/ 11097 h 11668"/>
                  <a:gd name="T12" fmla="*/ 0 w 6125"/>
                  <a:gd name="T13" fmla="+- 0 4173 4173"/>
                  <a:gd name="T14" fmla="*/ 4173 h 11668"/>
                </a:gdLst>
                <a:ahLst/>
                <a:cxnLst>
                  <a:cxn ang="0">
                    <a:pos x="T0" y="T2"/>
                  </a:cxn>
                  <a:cxn ang="0">
                    <a:pos x="T3" y="T5"/>
                  </a:cxn>
                  <a:cxn ang="0">
                    <a:pos x="T6" y="T8"/>
                  </a:cxn>
                  <a:cxn ang="0">
                    <a:pos x="T9" y="T11"/>
                  </a:cxn>
                  <a:cxn ang="0">
                    <a:pos x="T12" y="T14"/>
                  </a:cxn>
                </a:cxnLst>
                <a:rect l="0" t="0" r="r" b="b"/>
                <a:pathLst>
                  <a:path w="6125" h="11668">
                    <a:moveTo>
                      <a:pt x="0" y="0"/>
                    </a:moveTo>
                    <a:lnTo>
                      <a:pt x="0" y="11667"/>
                    </a:lnTo>
                    <a:lnTo>
                      <a:pt x="1928" y="11667"/>
                    </a:lnTo>
                    <a:lnTo>
                      <a:pt x="6125" y="6924"/>
                    </a:lnTo>
                    <a:lnTo>
                      <a:pt x="0" y="0"/>
                    </a:lnTo>
                    <a:close/>
                  </a:path>
                </a:pathLst>
              </a:custGeom>
              <a:solidFill>
                <a:srgbClr val="001F5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s-DO" dirty="0"/>
              </a:p>
            </p:txBody>
          </p:sp>
        </p:grpSp>
        <p:pic>
          <p:nvPicPr>
            <p:cNvPr id="12" name="Picture 11">
              <a:extLst>
                <a:ext uri="{FF2B5EF4-FFF2-40B4-BE49-F238E27FC236}">
                  <a16:creationId xmlns:a16="http://schemas.microsoft.com/office/drawing/2014/main" id="{F8B094A6-38CD-6416-BA84-E498C70B610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5" y="950"/>
              <a:ext cx="2080" cy="2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 name="Imagen 8">
            <a:extLst>
              <a:ext uri="{FF2B5EF4-FFF2-40B4-BE49-F238E27FC236}">
                <a16:creationId xmlns:a16="http://schemas.microsoft.com/office/drawing/2014/main" id="{8109D0C4-79CC-2B66-CF0C-F12307872E65}"/>
              </a:ext>
            </a:extLst>
          </p:cNvPr>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4376461" y="54892"/>
            <a:ext cx="1499443" cy="1164374"/>
          </a:xfrm>
          <a:prstGeom prst="rect">
            <a:avLst/>
          </a:prstGeom>
          <a:noFill/>
          <a:ln>
            <a:noFill/>
          </a:ln>
        </p:spPr>
      </p:pic>
      <p:pic>
        <p:nvPicPr>
          <p:cNvPr id="17" name="Picture 3" descr="C:\Users\wb224794\Desktop\Logos\WB_S-WBG-Horizontal-RGB-high.jpg">
            <a:extLst>
              <a:ext uri="{FF2B5EF4-FFF2-40B4-BE49-F238E27FC236}">
                <a16:creationId xmlns:a16="http://schemas.microsoft.com/office/drawing/2014/main" id="{20BD0D3F-6DA7-3613-AF44-49BBA9FBE662}"/>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65818" y="54892"/>
            <a:ext cx="2737717" cy="1164374"/>
          </a:xfrm>
          <a:prstGeom prst="rect">
            <a:avLst/>
          </a:prstGeom>
          <a:noFill/>
          <a:ln>
            <a:noFill/>
          </a:ln>
        </p:spPr>
      </p:pic>
      <p:sp>
        <p:nvSpPr>
          <p:cNvPr id="49" name="Freeform 109">
            <a:extLst>
              <a:ext uri="{FF2B5EF4-FFF2-40B4-BE49-F238E27FC236}">
                <a16:creationId xmlns:a16="http://schemas.microsoft.com/office/drawing/2014/main" id="{2003D714-221B-EE42-3F38-39640C0D59D3}"/>
              </a:ext>
            </a:extLst>
          </p:cNvPr>
          <p:cNvSpPr>
            <a:spLocks/>
          </p:cNvSpPr>
          <p:nvPr/>
        </p:nvSpPr>
        <p:spPr bwMode="auto">
          <a:xfrm>
            <a:off x="-5129" y="1266719"/>
            <a:ext cx="12197129" cy="0"/>
          </a:xfrm>
          <a:custGeom>
            <a:avLst/>
            <a:gdLst>
              <a:gd name="T0" fmla="+- 0 6086 6086"/>
              <a:gd name="T1" fmla="*/ T0 w 5110"/>
              <a:gd name="T2" fmla="+- 0 11401 11401"/>
              <a:gd name="T3" fmla="*/ 11401 h 20"/>
              <a:gd name="T4" fmla="+- 0 11196 6086"/>
              <a:gd name="T5" fmla="*/ T4 w 5110"/>
              <a:gd name="T6" fmla="+- 0 11421 11401"/>
              <a:gd name="T7" fmla="*/ 11421 h 20"/>
            </a:gdLst>
            <a:ahLst/>
            <a:cxnLst>
              <a:cxn ang="0">
                <a:pos x="T1" y="T3"/>
              </a:cxn>
              <a:cxn ang="0">
                <a:pos x="T5" y="T7"/>
              </a:cxn>
            </a:cxnLst>
            <a:rect l="0" t="0" r="r" b="b"/>
            <a:pathLst>
              <a:path w="5110" h="20">
                <a:moveTo>
                  <a:pt x="0" y="0"/>
                </a:moveTo>
                <a:lnTo>
                  <a:pt x="5110" y="20"/>
                </a:lnTo>
              </a:path>
            </a:pathLst>
          </a:custGeom>
          <a:noFill/>
          <a:ln w="25400">
            <a:solidFill>
              <a:srgbClr val="C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s-DO" dirty="0"/>
          </a:p>
        </p:txBody>
      </p:sp>
      <p:sp>
        <p:nvSpPr>
          <p:cNvPr id="10" name="TextBox 9">
            <a:extLst>
              <a:ext uri="{FF2B5EF4-FFF2-40B4-BE49-F238E27FC236}">
                <a16:creationId xmlns:a16="http://schemas.microsoft.com/office/drawing/2014/main" id="{63E8669E-34E5-1766-F848-8C9C8BEDB778}"/>
              </a:ext>
            </a:extLst>
          </p:cNvPr>
          <p:cNvSpPr txBox="1"/>
          <p:nvPr/>
        </p:nvSpPr>
        <p:spPr>
          <a:xfrm>
            <a:off x="3574108" y="2118508"/>
            <a:ext cx="7996569" cy="2620526"/>
          </a:xfrm>
          <a:prstGeom prst="rect">
            <a:avLst/>
          </a:prstGeom>
          <a:noFill/>
        </p:spPr>
        <p:txBody>
          <a:bodyPr wrap="square" rtlCol="0">
            <a:spAutoFit/>
          </a:bodyPr>
          <a:lstStyle/>
          <a:p>
            <a:pPr marR="0" lvl="0" algn="just" fontAlgn="base">
              <a:lnSpc>
                <a:spcPct val="115000"/>
              </a:lnSpc>
              <a:spcBef>
                <a:spcPts val="600"/>
              </a:spcBef>
              <a:spcAft>
                <a:spcPts val="0"/>
              </a:spcAft>
              <a:buSzPts val="1100"/>
            </a:pPr>
            <a:r>
              <a:rPr lang="es-ES" sz="1800" b="1" dirty="0">
                <a:effectLst/>
                <a:latin typeface="Calibri" panose="020F0502020204030204" pitchFamily="34" charset="0"/>
                <a:ea typeface="Calibri" panose="020F0502020204030204" pitchFamily="34" charset="0"/>
                <a:cs typeface="Arial" panose="020B0604020202020204" pitchFamily="34" charset="0"/>
              </a:rPr>
              <a:t>El </a:t>
            </a:r>
            <a:r>
              <a:rPr lang="es-ES" sz="1800" b="1" dirty="0" err="1">
                <a:effectLst/>
                <a:latin typeface="Calibri" panose="020F0502020204030204" pitchFamily="34" charset="0"/>
                <a:ea typeface="Calibri" panose="020F0502020204030204" pitchFamily="34" charset="0"/>
                <a:cs typeface="Arial" panose="020B0604020202020204" pitchFamily="34" charset="0"/>
              </a:rPr>
              <a:t>CERC</a:t>
            </a:r>
            <a:r>
              <a:rPr lang="es-ES" sz="1800" b="1" dirty="0">
                <a:effectLst/>
                <a:latin typeface="Calibri" panose="020F0502020204030204" pitchFamily="34" charset="0"/>
                <a:ea typeface="Calibri" panose="020F0502020204030204" pitchFamily="34" charset="0"/>
                <a:cs typeface="Arial" panose="020B0604020202020204" pitchFamily="34" charset="0"/>
              </a:rPr>
              <a:t>, cuenta con su propia Categoría de Desembolso en el acuerdo de financiamiento con el Banco, aunque no necesariamente cuenta con un monto asignado preliminarmente para dicho componente. </a:t>
            </a:r>
            <a:r>
              <a:rPr lang="es-ES" sz="1800" dirty="0">
                <a:effectLst/>
                <a:latin typeface="Calibri" panose="020F0502020204030204" pitchFamily="34" charset="0"/>
                <a:ea typeface="Calibri" panose="020F0502020204030204" pitchFamily="34" charset="0"/>
                <a:cs typeface="Arial" panose="020B0604020202020204" pitchFamily="34"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En</a:t>
            </a:r>
            <a:r>
              <a:rPr lang="es-ES" sz="1800" spc="15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caso</a:t>
            </a:r>
            <a:r>
              <a:rPr lang="es-ES" sz="1800" spc="165" dirty="0">
                <a:effectLst/>
                <a:latin typeface="Calibri" panose="020F0502020204030204" pitchFamily="34" charset="0"/>
                <a:ea typeface="Calibri" panose="020F0502020204030204" pitchFamily="34" charset="0"/>
                <a:cs typeface="Times New Roman" panose="02020603050405020304" pitchFamily="18" charset="0"/>
              </a:rPr>
              <a:t> </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de que</a:t>
            </a:r>
            <a:r>
              <a:rPr lang="es-ES" sz="1800" spc="16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las</a:t>
            </a:r>
            <a:r>
              <a:rPr lang="es-ES" sz="1800" spc="16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necesidades de recursos</a:t>
            </a:r>
            <a:r>
              <a:rPr lang="es-ES" sz="1800" spc="15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para responder a una emergencia</a:t>
            </a:r>
            <a:r>
              <a:rPr lang="es-ES" sz="1800" spc="155" dirty="0">
                <a:effectLst/>
                <a:latin typeface="Calibri" panose="020F0502020204030204" pitchFamily="34" charset="0"/>
                <a:ea typeface="Calibri" panose="020F0502020204030204" pitchFamily="34" charset="0"/>
                <a:cs typeface="Times New Roman" panose="02020603050405020304" pitchFamily="18" charset="0"/>
              </a:rPr>
              <a:t> </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sean</a:t>
            </a:r>
            <a:r>
              <a:rPr lang="es-ES" sz="1800" spc="16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superiores</a:t>
            </a:r>
            <a:r>
              <a:rPr lang="es-ES" sz="1800" spc="15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a</a:t>
            </a:r>
            <a:r>
              <a:rPr lang="es-ES" sz="1800" spc="16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los</a:t>
            </a:r>
            <a:r>
              <a:rPr lang="es-ES" sz="1800" spc="220" dirty="0">
                <a:effectLst/>
                <a:latin typeface="Calibri" panose="020F0502020204030204" pitchFamily="34" charset="0"/>
                <a:ea typeface="Calibri" panose="020F0502020204030204" pitchFamily="34" charset="0"/>
                <a:cs typeface="Times New Roman" panose="02020603050405020304" pitchFamily="18" charset="0"/>
              </a:rPr>
              <a:t> </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recursos</a:t>
            </a:r>
            <a:r>
              <a:rPr lang="es-ES" sz="1800" spc="5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dispuestos bajo el</a:t>
            </a:r>
            <a:r>
              <a:rPr lang="es-ES" sz="1800" spc="55" dirty="0">
                <a:effectLst/>
                <a:latin typeface="Calibri" panose="020F0502020204030204" pitchFamily="34" charset="0"/>
                <a:ea typeface="Calibri" panose="020F0502020204030204" pitchFamily="34" charset="0"/>
                <a:cs typeface="Times New Roman" panose="02020603050405020304" pitchFamily="18" charset="0"/>
              </a:rPr>
              <a:t> </a:t>
            </a:r>
            <a:r>
              <a:rPr lang="es-ES" sz="1800" spc="-5" dirty="0" err="1">
                <a:effectLst/>
                <a:latin typeface="Calibri" panose="020F0502020204030204" pitchFamily="34" charset="0"/>
                <a:ea typeface="Calibri" panose="020F0502020204030204" pitchFamily="34" charset="0"/>
                <a:cs typeface="Times New Roman" panose="02020603050405020304" pitchFamily="18" charset="0"/>
              </a:rPr>
              <a:t>CERC</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a:t>
            </a:r>
            <a:r>
              <a:rPr lang="es-ES" sz="1800" spc="6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Arial" panose="020B0604020202020204" pitchFamily="34" charset="0"/>
              </a:rPr>
              <a:t>la flexibilidad de este mecanismo permite al Gobierno solicitar </a:t>
            </a:r>
            <a:r>
              <a:rPr lang="es-PE" sz="1800" dirty="0">
                <a:effectLst/>
                <a:latin typeface="Calibri" panose="020F0502020204030204" pitchFamily="34" charset="0"/>
                <a:ea typeface="Calibri" panose="020F0502020204030204" pitchFamily="34" charset="0"/>
                <a:cs typeface="Arial" panose="020B0604020202020204" pitchFamily="34" charset="0"/>
              </a:rPr>
              <a:t>la reasignación de recursos de otros componentes (y categorías de desembolso según el acuerdo de financiamiento) hacia dicho componente en la medida que esto no afecte el objetivo de desarrollo del proyecto. </a:t>
            </a:r>
            <a:endParaRPr lang="es-DO" sz="1800" dirty="0">
              <a:effectLst/>
              <a:latin typeface="Times New Roman" panose="02020603050405020304" pitchFamily="18" charset="0"/>
              <a:ea typeface="Times New Roman" panose="02020603050405020304" pitchFamily="18" charset="0"/>
            </a:endParaRPr>
          </a:p>
        </p:txBody>
      </p:sp>
      <p:sp>
        <p:nvSpPr>
          <p:cNvPr id="3" name="TextBox 2">
            <a:extLst>
              <a:ext uri="{FF2B5EF4-FFF2-40B4-BE49-F238E27FC236}">
                <a16:creationId xmlns:a16="http://schemas.microsoft.com/office/drawing/2014/main" id="{2E0E68B3-29ED-FD97-AE57-89A3F1076578}"/>
              </a:ext>
            </a:extLst>
          </p:cNvPr>
          <p:cNvSpPr txBox="1"/>
          <p:nvPr/>
        </p:nvSpPr>
        <p:spPr>
          <a:xfrm>
            <a:off x="2133634" y="1563045"/>
            <a:ext cx="8224401" cy="400110"/>
          </a:xfrm>
          <a:prstGeom prst="rect">
            <a:avLst/>
          </a:prstGeom>
          <a:solidFill>
            <a:srgbClr val="002060"/>
          </a:solidFill>
        </p:spPr>
        <p:txBody>
          <a:bodyPr wrap="square" rtlCol="0">
            <a:spAutoFit/>
          </a:bodyPr>
          <a:lstStyle/>
          <a:p>
            <a:pPr algn="just"/>
            <a:r>
              <a:rPr lang="es-DO" sz="2000" b="1" dirty="0">
                <a:solidFill>
                  <a:schemeClr val="bg1"/>
                </a:solidFill>
                <a:ea typeface="HGPGothicE" panose="020B0400000000000000" pitchFamily="34" charset="-128"/>
              </a:rPr>
              <a:t>INFORMACIONES GENERALES DEL COMPONENTE 5 DEL PROYECTO - </a:t>
            </a:r>
            <a:r>
              <a:rPr lang="es-DO" sz="2000" b="1" dirty="0" err="1">
                <a:solidFill>
                  <a:schemeClr val="bg1"/>
                </a:solidFill>
                <a:ea typeface="HGPGothicE" panose="020B0400000000000000" pitchFamily="34" charset="-128"/>
              </a:rPr>
              <a:t>CERC</a:t>
            </a:r>
            <a:endParaRPr lang="es-DO" sz="2000" b="1" dirty="0">
              <a:solidFill>
                <a:schemeClr val="bg1"/>
              </a:solidFill>
              <a:ea typeface="HGPGothicE" panose="020B0400000000000000" pitchFamily="34" charset="-128"/>
            </a:endParaRPr>
          </a:p>
        </p:txBody>
      </p:sp>
    </p:spTree>
    <p:extLst>
      <p:ext uri="{BB962C8B-B14F-4D97-AF65-F5344CB8AC3E}">
        <p14:creationId xmlns:p14="http://schemas.microsoft.com/office/powerpoint/2010/main" val="3089543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3F048B-BA1F-18BA-FC1E-CD06207892A0}"/>
            </a:ext>
          </a:extLst>
        </p:cNvPr>
        <p:cNvGrpSpPr/>
        <p:nvPr/>
      </p:nvGrpSpPr>
      <p:grpSpPr>
        <a:xfrm>
          <a:off x="0" y="0"/>
          <a:ext cx="0" cy="0"/>
          <a:chOff x="0" y="0"/>
          <a:chExt cx="0" cy="0"/>
        </a:xfrm>
      </p:grpSpPr>
      <p:grpSp>
        <p:nvGrpSpPr>
          <p:cNvPr id="2" name="Grupo 64">
            <a:extLst>
              <a:ext uri="{FF2B5EF4-FFF2-40B4-BE49-F238E27FC236}">
                <a16:creationId xmlns:a16="http://schemas.microsoft.com/office/drawing/2014/main" id="{8DAD096B-DC1B-1D0B-2293-C095E51807E5}"/>
              </a:ext>
            </a:extLst>
          </p:cNvPr>
          <p:cNvGrpSpPr>
            <a:grpSpLocks/>
          </p:cNvGrpSpPr>
          <p:nvPr/>
        </p:nvGrpSpPr>
        <p:grpSpPr bwMode="auto">
          <a:xfrm>
            <a:off x="-722423" y="33912"/>
            <a:ext cx="6733199" cy="6945529"/>
            <a:chOff x="-995" y="950"/>
            <a:chExt cx="9340" cy="15156"/>
          </a:xfrm>
        </p:grpSpPr>
        <p:grpSp>
          <p:nvGrpSpPr>
            <p:cNvPr id="4" name="Group 3">
              <a:extLst>
                <a:ext uri="{FF2B5EF4-FFF2-40B4-BE49-F238E27FC236}">
                  <a16:creationId xmlns:a16="http://schemas.microsoft.com/office/drawing/2014/main" id="{4F465FDA-04E3-9555-6023-1173FE82A23D}"/>
                </a:ext>
              </a:extLst>
            </p:cNvPr>
            <p:cNvGrpSpPr>
              <a:grpSpLocks/>
            </p:cNvGrpSpPr>
            <p:nvPr/>
          </p:nvGrpSpPr>
          <p:grpSpPr bwMode="auto">
            <a:xfrm>
              <a:off x="-995" y="8358"/>
              <a:ext cx="9340" cy="7748"/>
              <a:chOff x="-995" y="8358"/>
              <a:chExt cx="9340" cy="7748"/>
            </a:xfrm>
          </p:grpSpPr>
          <p:sp>
            <p:nvSpPr>
              <p:cNvPr id="14" name="Freeform 98">
                <a:extLst>
                  <a:ext uri="{FF2B5EF4-FFF2-40B4-BE49-F238E27FC236}">
                    <a16:creationId xmlns:a16="http://schemas.microsoft.com/office/drawing/2014/main" id="{18FC2296-FC84-F697-14A8-9F365B6FC7F2}"/>
                  </a:ext>
                </a:extLst>
              </p:cNvPr>
              <p:cNvSpPr>
                <a:spLocks/>
              </p:cNvSpPr>
              <p:nvPr/>
            </p:nvSpPr>
            <p:spPr bwMode="auto">
              <a:xfrm>
                <a:off x="-995" y="8358"/>
                <a:ext cx="9340" cy="7748"/>
              </a:xfrm>
              <a:custGeom>
                <a:avLst/>
                <a:gdLst>
                  <a:gd name="T0" fmla="*/ 5665 w 8941"/>
                  <a:gd name="T1" fmla="+- 0 5060 5060"/>
                  <a:gd name="T2" fmla="*/ 5060 h 10780"/>
                  <a:gd name="T3" fmla="*/ 0 w 8941"/>
                  <a:gd name="T4" fmla="+- 0 11647 5060"/>
                  <a:gd name="T5" fmla="*/ 11647 h 10780"/>
                  <a:gd name="T6" fmla="*/ 2944 w 8941"/>
                  <a:gd name="T7" fmla="+- 0 15840 5060"/>
                  <a:gd name="T8" fmla="*/ 15840 h 10780"/>
                  <a:gd name="T9" fmla="*/ 8941 w 8941"/>
                  <a:gd name="T10" fmla="+- 0 8869 5060"/>
                  <a:gd name="T11" fmla="*/ 8869 h 10780"/>
                  <a:gd name="T12" fmla="*/ 5665 w 8941"/>
                  <a:gd name="T13" fmla="+- 0 5060 5060"/>
                  <a:gd name="T14" fmla="*/ 5060 h 10780"/>
                </a:gdLst>
                <a:ahLst/>
                <a:cxnLst>
                  <a:cxn ang="0">
                    <a:pos x="T0" y="T2"/>
                  </a:cxn>
                  <a:cxn ang="0">
                    <a:pos x="T3" y="T5"/>
                  </a:cxn>
                  <a:cxn ang="0">
                    <a:pos x="T6" y="T8"/>
                  </a:cxn>
                  <a:cxn ang="0">
                    <a:pos x="T9" y="T11"/>
                  </a:cxn>
                  <a:cxn ang="0">
                    <a:pos x="T12" y="T14"/>
                  </a:cxn>
                </a:cxnLst>
                <a:rect l="0" t="0" r="r" b="b"/>
                <a:pathLst>
                  <a:path w="8941" h="10780">
                    <a:moveTo>
                      <a:pt x="5665" y="0"/>
                    </a:moveTo>
                    <a:lnTo>
                      <a:pt x="0" y="6587"/>
                    </a:lnTo>
                    <a:lnTo>
                      <a:pt x="2944" y="10780"/>
                    </a:lnTo>
                    <a:lnTo>
                      <a:pt x="8941" y="3809"/>
                    </a:lnTo>
                    <a:lnTo>
                      <a:pt x="5665" y="0"/>
                    </a:lnTo>
                    <a:close/>
                  </a:path>
                </a:pathLst>
              </a:custGeom>
              <a:solidFill>
                <a:srgbClr val="D9D9D9"/>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s-DO" dirty="0"/>
              </a:p>
            </p:txBody>
          </p:sp>
        </p:grpSp>
        <p:grpSp>
          <p:nvGrpSpPr>
            <p:cNvPr id="5" name="Group 4">
              <a:extLst>
                <a:ext uri="{FF2B5EF4-FFF2-40B4-BE49-F238E27FC236}">
                  <a16:creationId xmlns:a16="http://schemas.microsoft.com/office/drawing/2014/main" id="{D2F638AD-DDC2-1728-47C9-5726160994A7}"/>
                </a:ext>
              </a:extLst>
            </p:cNvPr>
            <p:cNvGrpSpPr>
              <a:grpSpLocks/>
            </p:cNvGrpSpPr>
            <p:nvPr/>
          </p:nvGrpSpPr>
          <p:grpSpPr bwMode="auto">
            <a:xfrm>
              <a:off x="0" y="3687"/>
              <a:ext cx="4921" cy="12080"/>
              <a:chOff x="0" y="3687"/>
              <a:chExt cx="4921" cy="12080"/>
            </a:xfrm>
          </p:grpSpPr>
          <p:sp>
            <p:nvSpPr>
              <p:cNvPr id="13" name="Freeform 100">
                <a:extLst>
                  <a:ext uri="{FF2B5EF4-FFF2-40B4-BE49-F238E27FC236}">
                    <a16:creationId xmlns:a16="http://schemas.microsoft.com/office/drawing/2014/main" id="{2988CF08-1C99-D18A-B4A0-18F01DF836CB}"/>
                  </a:ext>
                </a:extLst>
              </p:cNvPr>
              <p:cNvSpPr>
                <a:spLocks/>
              </p:cNvSpPr>
              <p:nvPr/>
            </p:nvSpPr>
            <p:spPr bwMode="auto">
              <a:xfrm>
                <a:off x="0" y="3687"/>
                <a:ext cx="4921" cy="12080"/>
              </a:xfrm>
              <a:custGeom>
                <a:avLst/>
                <a:gdLst>
                  <a:gd name="T0" fmla="*/ 0 w 6125"/>
                  <a:gd name="T1" fmla="+- 0 4173 4173"/>
                  <a:gd name="T2" fmla="*/ 4173 h 11668"/>
                  <a:gd name="T3" fmla="*/ 0 w 6125"/>
                  <a:gd name="T4" fmla="+- 0 15840 4173"/>
                  <a:gd name="T5" fmla="*/ 15840 h 11668"/>
                  <a:gd name="T6" fmla="*/ 1928 w 6125"/>
                  <a:gd name="T7" fmla="+- 0 15840 4173"/>
                  <a:gd name="T8" fmla="*/ 15840 h 11668"/>
                  <a:gd name="T9" fmla="*/ 6125 w 6125"/>
                  <a:gd name="T10" fmla="+- 0 11097 4173"/>
                  <a:gd name="T11" fmla="*/ 11097 h 11668"/>
                  <a:gd name="T12" fmla="*/ 0 w 6125"/>
                  <a:gd name="T13" fmla="+- 0 4173 4173"/>
                  <a:gd name="T14" fmla="*/ 4173 h 11668"/>
                </a:gdLst>
                <a:ahLst/>
                <a:cxnLst>
                  <a:cxn ang="0">
                    <a:pos x="T0" y="T2"/>
                  </a:cxn>
                  <a:cxn ang="0">
                    <a:pos x="T3" y="T5"/>
                  </a:cxn>
                  <a:cxn ang="0">
                    <a:pos x="T6" y="T8"/>
                  </a:cxn>
                  <a:cxn ang="0">
                    <a:pos x="T9" y="T11"/>
                  </a:cxn>
                  <a:cxn ang="0">
                    <a:pos x="T12" y="T14"/>
                  </a:cxn>
                </a:cxnLst>
                <a:rect l="0" t="0" r="r" b="b"/>
                <a:pathLst>
                  <a:path w="6125" h="11668">
                    <a:moveTo>
                      <a:pt x="0" y="0"/>
                    </a:moveTo>
                    <a:lnTo>
                      <a:pt x="0" y="11667"/>
                    </a:lnTo>
                    <a:lnTo>
                      <a:pt x="1928" y="11667"/>
                    </a:lnTo>
                    <a:lnTo>
                      <a:pt x="6125" y="6924"/>
                    </a:lnTo>
                    <a:lnTo>
                      <a:pt x="0" y="0"/>
                    </a:lnTo>
                    <a:close/>
                  </a:path>
                </a:pathLst>
              </a:custGeom>
              <a:solidFill>
                <a:srgbClr val="001F5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s-DO" dirty="0"/>
              </a:p>
            </p:txBody>
          </p:sp>
        </p:grpSp>
        <p:pic>
          <p:nvPicPr>
            <p:cNvPr id="12" name="Picture 11">
              <a:extLst>
                <a:ext uri="{FF2B5EF4-FFF2-40B4-BE49-F238E27FC236}">
                  <a16:creationId xmlns:a16="http://schemas.microsoft.com/office/drawing/2014/main" id="{3720CE1E-2FB6-8DBB-F076-5F39E5B8091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5" y="950"/>
              <a:ext cx="2080" cy="2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 name="Imagen 8">
            <a:extLst>
              <a:ext uri="{FF2B5EF4-FFF2-40B4-BE49-F238E27FC236}">
                <a16:creationId xmlns:a16="http://schemas.microsoft.com/office/drawing/2014/main" id="{333754D8-C2EF-46FF-E556-61F8C5B30B58}"/>
              </a:ext>
            </a:extLst>
          </p:cNvPr>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4376461" y="54892"/>
            <a:ext cx="1499443" cy="1164374"/>
          </a:xfrm>
          <a:prstGeom prst="rect">
            <a:avLst/>
          </a:prstGeom>
          <a:noFill/>
          <a:ln>
            <a:noFill/>
          </a:ln>
        </p:spPr>
      </p:pic>
      <p:pic>
        <p:nvPicPr>
          <p:cNvPr id="17" name="Picture 3" descr="C:\Users\wb224794\Desktop\Logos\WB_S-WBG-Horizontal-RGB-high.jpg">
            <a:extLst>
              <a:ext uri="{FF2B5EF4-FFF2-40B4-BE49-F238E27FC236}">
                <a16:creationId xmlns:a16="http://schemas.microsoft.com/office/drawing/2014/main" id="{C6A0C434-0A22-8441-E29F-678F1269D3DC}"/>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65818" y="54892"/>
            <a:ext cx="2737717" cy="1164374"/>
          </a:xfrm>
          <a:prstGeom prst="rect">
            <a:avLst/>
          </a:prstGeom>
          <a:noFill/>
          <a:ln>
            <a:noFill/>
          </a:ln>
        </p:spPr>
      </p:pic>
      <p:sp>
        <p:nvSpPr>
          <p:cNvPr id="49" name="Freeform 109">
            <a:extLst>
              <a:ext uri="{FF2B5EF4-FFF2-40B4-BE49-F238E27FC236}">
                <a16:creationId xmlns:a16="http://schemas.microsoft.com/office/drawing/2014/main" id="{0CE2C059-FD3D-7A05-5643-575A56514CC3}"/>
              </a:ext>
            </a:extLst>
          </p:cNvPr>
          <p:cNvSpPr>
            <a:spLocks/>
          </p:cNvSpPr>
          <p:nvPr/>
        </p:nvSpPr>
        <p:spPr bwMode="auto">
          <a:xfrm>
            <a:off x="-5129" y="1266719"/>
            <a:ext cx="12197129" cy="0"/>
          </a:xfrm>
          <a:custGeom>
            <a:avLst/>
            <a:gdLst>
              <a:gd name="T0" fmla="+- 0 6086 6086"/>
              <a:gd name="T1" fmla="*/ T0 w 5110"/>
              <a:gd name="T2" fmla="+- 0 11401 11401"/>
              <a:gd name="T3" fmla="*/ 11401 h 20"/>
              <a:gd name="T4" fmla="+- 0 11196 6086"/>
              <a:gd name="T5" fmla="*/ T4 w 5110"/>
              <a:gd name="T6" fmla="+- 0 11421 11401"/>
              <a:gd name="T7" fmla="*/ 11421 h 20"/>
            </a:gdLst>
            <a:ahLst/>
            <a:cxnLst>
              <a:cxn ang="0">
                <a:pos x="T1" y="T3"/>
              </a:cxn>
              <a:cxn ang="0">
                <a:pos x="T5" y="T7"/>
              </a:cxn>
            </a:cxnLst>
            <a:rect l="0" t="0" r="r" b="b"/>
            <a:pathLst>
              <a:path w="5110" h="20">
                <a:moveTo>
                  <a:pt x="0" y="0"/>
                </a:moveTo>
                <a:lnTo>
                  <a:pt x="5110" y="20"/>
                </a:lnTo>
              </a:path>
            </a:pathLst>
          </a:custGeom>
          <a:noFill/>
          <a:ln w="25400">
            <a:solidFill>
              <a:srgbClr val="C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s-DO" dirty="0"/>
          </a:p>
        </p:txBody>
      </p:sp>
      <p:sp>
        <p:nvSpPr>
          <p:cNvPr id="6" name="TextBox 5">
            <a:extLst>
              <a:ext uri="{FF2B5EF4-FFF2-40B4-BE49-F238E27FC236}">
                <a16:creationId xmlns:a16="http://schemas.microsoft.com/office/drawing/2014/main" id="{9A3E62F3-63BC-EB8E-A723-6233CA92C0C7}"/>
              </a:ext>
            </a:extLst>
          </p:cNvPr>
          <p:cNvSpPr txBox="1"/>
          <p:nvPr/>
        </p:nvSpPr>
        <p:spPr>
          <a:xfrm>
            <a:off x="3694333" y="1903673"/>
            <a:ext cx="6462346" cy="390684"/>
          </a:xfrm>
          <a:prstGeom prst="rect">
            <a:avLst/>
          </a:prstGeom>
          <a:noFill/>
        </p:spPr>
        <p:txBody>
          <a:bodyPr wrap="square">
            <a:spAutoFit/>
          </a:bodyPr>
          <a:lstStyle/>
          <a:p>
            <a:pPr marL="228600" marR="0" algn="ctr" eaLnBrk="0" hangingPunct="0">
              <a:lnSpc>
                <a:spcPct val="115000"/>
              </a:lnSpc>
              <a:spcBef>
                <a:spcPts val="600"/>
              </a:spcBef>
              <a:spcAft>
                <a:spcPts val="600"/>
              </a:spcAft>
            </a:pPr>
            <a:r>
              <a:rPr lang="es-DO"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Protocolo de activación del </a:t>
            </a:r>
            <a:r>
              <a:rPr lang="es-DO" sz="1800" b="1" dirty="0" err="1">
                <a:solidFill>
                  <a:srgbClr val="FF0000"/>
                </a:solidFill>
                <a:effectLst/>
                <a:latin typeface="Calibri" panose="020F0502020204030204" pitchFamily="34" charset="0"/>
                <a:ea typeface="Times New Roman" panose="02020603050405020304" pitchFamily="18" charset="0"/>
                <a:cs typeface="Arial" panose="020B0604020202020204" pitchFamily="34" charset="0"/>
              </a:rPr>
              <a:t>CERC</a:t>
            </a:r>
            <a:r>
              <a:rPr lang="es-DO"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 (1)</a:t>
            </a:r>
          </a:p>
        </p:txBody>
      </p:sp>
      <p:sp>
        <p:nvSpPr>
          <p:cNvPr id="9" name="TextBox 8">
            <a:extLst>
              <a:ext uri="{FF2B5EF4-FFF2-40B4-BE49-F238E27FC236}">
                <a16:creationId xmlns:a16="http://schemas.microsoft.com/office/drawing/2014/main" id="{5162430E-0E63-0C53-51A8-C38942CAAEB5}"/>
              </a:ext>
            </a:extLst>
          </p:cNvPr>
          <p:cNvSpPr txBox="1"/>
          <p:nvPr/>
        </p:nvSpPr>
        <p:spPr>
          <a:xfrm>
            <a:off x="2718415" y="5604112"/>
            <a:ext cx="8791027" cy="1068819"/>
          </a:xfrm>
          <a:prstGeom prst="rect">
            <a:avLst/>
          </a:prstGeom>
          <a:noFill/>
        </p:spPr>
        <p:txBody>
          <a:bodyPr wrap="square">
            <a:spAutoFit/>
          </a:bodyPr>
          <a:lstStyle/>
          <a:p>
            <a:pPr marR="0" lvl="0" algn="just">
              <a:lnSpc>
                <a:spcPct val="115000"/>
              </a:lnSpc>
              <a:spcBef>
                <a:spcPts val="600"/>
              </a:spcBef>
              <a:spcAft>
                <a:spcPts val="1200"/>
              </a:spcAft>
              <a:buSzPts val="1100"/>
            </a:pPr>
            <a:r>
              <a:rPr lang="es-ES" sz="1400" b="1" dirty="0">
                <a:effectLst/>
                <a:latin typeface="Calibri" panose="020F0502020204030204" pitchFamily="34" charset="0"/>
                <a:ea typeface="Times New Roman" panose="02020603050405020304" pitchFamily="18" charset="0"/>
                <a:cs typeface="Arial" panose="020B0604020202020204" pitchFamily="34" charset="0"/>
              </a:rPr>
              <a:t>Declaración de situación de emergencia/desastre</a:t>
            </a:r>
            <a:r>
              <a:rPr lang="es-ES" sz="1400" dirty="0">
                <a:effectLst/>
                <a:latin typeface="Calibri" panose="020F0502020204030204" pitchFamily="34" charset="0"/>
                <a:ea typeface="Times New Roman" panose="02020603050405020304" pitchFamily="18" charset="0"/>
                <a:cs typeface="Arial" panose="020B0604020202020204" pitchFamily="34" charset="0"/>
              </a:rPr>
              <a:t>. Ante la ocurrencia o inminente ocurrencia de un evento que revista las características de un desastre u emergencia, el Presidente de la República previa recomendación de la CNE, declarará mediante decreto la “Situación de Desastre” o “estado de emergencia” según se establece en el Artículo 24 de la Ley de Gestión de Riesgos. Tal declaratoria puede ser emitida hasta tres meses después de acontecido el evento. </a:t>
            </a:r>
            <a:endParaRPr lang="es-DO"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TextBox 17">
            <a:extLst>
              <a:ext uri="{FF2B5EF4-FFF2-40B4-BE49-F238E27FC236}">
                <a16:creationId xmlns:a16="http://schemas.microsoft.com/office/drawing/2014/main" id="{D3CA9BFE-6305-758D-6165-98E29CEAB47F}"/>
              </a:ext>
            </a:extLst>
          </p:cNvPr>
          <p:cNvSpPr txBox="1"/>
          <p:nvPr/>
        </p:nvSpPr>
        <p:spPr>
          <a:xfrm>
            <a:off x="2084194" y="1454754"/>
            <a:ext cx="8224401" cy="400110"/>
          </a:xfrm>
          <a:prstGeom prst="rect">
            <a:avLst/>
          </a:prstGeom>
          <a:solidFill>
            <a:srgbClr val="002060"/>
          </a:solidFill>
        </p:spPr>
        <p:txBody>
          <a:bodyPr wrap="square" rtlCol="0">
            <a:spAutoFit/>
          </a:bodyPr>
          <a:lstStyle/>
          <a:p>
            <a:pPr algn="just"/>
            <a:r>
              <a:rPr lang="es-DO" sz="2000" b="1" dirty="0">
                <a:solidFill>
                  <a:schemeClr val="bg1"/>
                </a:solidFill>
                <a:ea typeface="HGPGothicE" panose="020B0400000000000000" pitchFamily="34" charset="-128"/>
              </a:rPr>
              <a:t>INFORMACIONES GENERALES DEL COMPONENTE 5 DEL PROYECTO - </a:t>
            </a:r>
            <a:r>
              <a:rPr lang="es-DO" sz="2000" b="1" dirty="0" err="1">
                <a:solidFill>
                  <a:schemeClr val="bg1"/>
                </a:solidFill>
                <a:ea typeface="HGPGothicE" panose="020B0400000000000000" pitchFamily="34" charset="-128"/>
              </a:rPr>
              <a:t>CERC</a:t>
            </a:r>
            <a:endParaRPr lang="es-DO" sz="2000" b="1" dirty="0">
              <a:solidFill>
                <a:schemeClr val="bg1"/>
              </a:solidFill>
              <a:ea typeface="HGPGothicE" panose="020B0400000000000000" pitchFamily="34" charset="-128"/>
            </a:endParaRPr>
          </a:p>
        </p:txBody>
      </p:sp>
      <p:graphicFrame>
        <p:nvGraphicFramePr>
          <p:cNvPr id="11" name="Table 10">
            <a:extLst>
              <a:ext uri="{FF2B5EF4-FFF2-40B4-BE49-F238E27FC236}">
                <a16:creationId xmlns:a16="http://schemas.microsoft.com/office/drawing/2014/main" id="{6AF3F072-D01A-1011-DC3E-0A997662BE5B}"/>
              </a:ext>
            </a:extLst>
          </p:cNvPr>
          <p:cNvGraphicFramePr>
            <a:graphicFrameLocks noGrp="1"/>
          </p:cNvGraphicFramePr>
          <p:nvPr>
            <p:extLst>
              <p:ext uri="{D42A27DB-BD31-4B8C-83A1-F6EECF244321}">
                <p14:modId xmlns:p14="http://schemas.microsoft.com/office/powerpoint/2010/main" val="3673449241"/>
              </p:ext>
            </p:extLst>
          </p:nvPr>
        </p:nvGraphicFramePr>
        <p:xfrm>
          <a:off x="3882756" y="2343166"/>
          <a:ext cx="6462346" cy="3212137"/>
        </p:xfrm>
        <a:graphic>
          <a:graphicData uri="http://schemas.openxmlformats.org/drawingml/2006/table">
            <a:tbl>
              <a:tblPr firstRow="1" firstCol="1" bandRow="1">
                <a:tableStyleId>{3B4B98B0-60AC-42C2-AFA5-B58CD77FA1E5}</a:tableStyleId>
              </a:tblPr>
              <a:tblGrid>
                <a:gridCol w="4430371">
                  <a:extLst>
                    <a:ext uri="{9D8B030D-6E8A-4147-A177-3AD203B41FA5}">
                      <a16:colId xmlns:a16="http://schemas.microsoft.com/office/drawing/2014/main" val="411824364"/>
                    </a:ext>
                  </a:extLst>
                </a:gridCol>
                <a:gridCol w="2031975">
                  <a:extLst>
                    <a:ext uri="{9D8B030D-6E8A-4147-A177-3AD203B41FA5}">
                      <a16:colId xmlns:a16="http://schemas.microsoft.com/office/drawing/2014/main" val="1180997741"/>
                    </a:ext>
                  </a:extLst>
                </a:gridCol>
              </a:tblGrid>
              <a:tr h="391258">
                <a:tc>
                  <a:txBody>
                    <a:bodyPr/>
                    <a:lstStyle/>
                    <a:p>
                      <a:pPr marL="0" marR="0" algn="ctr">
                        <a:spcBef>
                          <a:spcPts val="600"/>
                        </a:spcBef>
                        <a:spcAft>
                          <a:spcPts val="600"/>
                        </a:spcAft>
                      </a:pPr>
                      <a:r>
                        <a:rPr lang="es-ES" sz="1200" dirty="0">
                          <a:effectLst/>
                        </a:rPr>
                        <a:t>Proceso</a:t>
                      </a:r>
                      <a:endParaRPr lang="es-DO"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a:spcBef>
                          <a:spcPts val="600"/>
                        </a:spcBef>
                        <a:spcAft>
                          <a:spcPts val="600"/>
                        </a:spcAft>
                      </a:pPr>
                      <a:r>
                        <a:rPr lang="es-ES" sz="1200" dirty="0">
                          <a:effectLst/>
                        </a:rPr>
                        <a:t>Entidad Responsable</a:t>
                      </a:r>
                      <a:endParaRPr lang="es-DO"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081654359"/>
                  </a:ext>
                </a:extLst>
              </a:tr>
              <a:tr h="564176">
                <a:tc>
                  <a:txBody>
                    <a:bodyPr/>
                    <a:lstStyle/>
                    <a:p>
                      <a:pPr marL="342900" marR="0" lvl="0" indent="-342900">
                        <a:lnSpc>
                          <a:spcPct val="107000"/>
                        </a:lnSpc>
                        <a:spcBef>
                          <a:spcPts val="600"/>
                        </a:spcBef>
                        <a:spcAft>
                          <a:spcPts val="800"/>
                        </a:spcAft>
                        <a:buFont typeface="+mj-lt"/>
                        <a:buAutoNum type="arabicPeriod"/>
                      </a:pPr>
                      <a:r>
                        <a:rPr lang="es-ES" sz="1200" dirty="0">
                          <a:effectLst/>
                        </a:rPr>
                        <a:t>Emisión de documento de validación de evento elegible</a:t>
                      </a:r>
                      <a:endParaRPr lang="es-DO"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600"/>
                        </a:spcBef>
                        <a:spcAft>
                          <a:spcPts val="600"/>
                        </a:spcAft>
                      </a:pPr>
                      <a:r>
                        <a:rPr lang="es-ES" sz="1200">
                          <a:effectLst/>
                        </a:rPr>
                        <a:t>Presidente de la República con asesoría de CNE</a:t>
                      </a:r>
                      <a:endParaRPr lang="es-DO" sz="1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666007518"/>
                  </a:ext>
                </a:extLst>
              </a:tr>
              <a:tr h="564176">
                <a:tc>
                  <a:txBody>
                    <a:bodyPr/>
                    <a:lstStyle/>
                    <a:p>
                      <a:pPr marL="342900" marR="0" lvl="0" indent="-342900">
                        <a:lnSpc>
                          <a:spcPct val="107000"/>
                        </a:lnSpc>
                        <a:spcBef>
                          <a:spcPts val="600"/>
                        </a:spcBef>
                        <a:spcAft>
                          <a:spcPts val="800"/>
                        </a:spcAft>
                        <a:buFont typeface="+mj-lt"/>
                        <a:buAutoNum type="arabicPeriod"/>
                      </a:pPr>
                      <a:r>
                        <a:rPr lang="es-ES" sz="1200">
                          <a:effectLst/>
                        </a:rPr>
                        <a:t>Evaluación preliminar de afectaciones, daños y análisis de necesidades (EDAN)</a:t>
                      </a:r>
                      <a:endParaRPr lang="es-DO"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600"/>
                        </a:spcBef>
                        <a:spcAft>
                          <a:spcPts val="600"/>
                        </a:spcAft>
                      </a:pPr>
                      <a:r>
                        <a:rPr lang="es-ES" sz="1200" dirty="0">
                          <a:effectLst/>
                        </a:rPr>
                        <a:t>CNE y UE-</a:t>
                      </a:r>
                      <a:r>
                        <a:rPr lang="es-ES" sz="1200" dirty="0" err="1">
                          <a:effectLst/>
                        </a:rPr>
                        <a:t>CERC</a:t>
                      </a:r>
                      <a:r>
                        <a:rPr lang="es-ES" sz="1200" dirty="0">
                          <a:effectLst/>
                        </a:rPr>
                        <a:t> con apoyo de entidades del SN-</a:t>
                      </a:r>
                      <a:r>
                        <a:rPr lang="es-ES" sz="1200" dirty="0" err="1">
                          <a:effectLst/>
                        </a:rPr>
                        <a:t>PMRD</a:t>
                      </a:r>
                      <a:endParaRPr lang="es-DO"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324206473"/>
                  </a:ext>
                </a:extLst>
              </a:tr>
              <a:tr h="564176">
                <a:tc>
                  <a:txBody>
                    <a:bodyPr/>
                    <a:lstStyle/>
                    <a:p>
                      <a:pPr marL="342900" marR="0" lvl="0" indent="-342900">
                        <a:lnSpc>
                          <a:spcPct val="107000"/>
                        </a:lnSpc>
                        <a:spcBef>
                          <a:spcPts val="600"/>
                        </a:spcBef>
                        <a:spcAft>
                          <a:spcPts val="800"/>
                        </a:spcAft>
                        <a:buFont typeface="+mj-lt"/>
                        <a:buAutoNum type="arabicPeriod"/>
                      </a:pPr>
                      <a:r>
                        <a:rPr lang="es-ES" sz="1200" dirty="0">
                          <a:effectLst/>
                        </a:rPr>
                        <a:t>Formulación de Plan de Atención de Emergencias (</a:t>
                      </a:r>
                      <a:r>
                        <a:rPr lang="es-ES" sz="1200" dirty="0" err="1">
                          <a:effectLst/>
                        </a:rPr>
                        <a:t>PAE-CERC</a:t>
                      </a:r>
                      <a:r>
                        <a:rPr lang="es-ES" sz="1200" dirty="0">
                          <a:effectLst/>
                        </a:rPr>
                        <a:t>)</a:t>
                      </a:r>
                      <a:endParaRPr lang="es-DO"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600"/>
                        </a:spcBef>
                        <a:spcAft>
                          <a:spcPts val="600"/>
                        </a:spcAft>
                      </a:pPr>
                      <a:r>
                        <a:rPr lang="es-ES" sz="1200" dirty="0">
                          <a:effectLst/>
                        </a:rPr>
                        <a:t>UE-</a:t>
                      </a:r>
                      <a:r>
                        <a:rPr lang="es-ES" sz="1200" dirty="0" err="1">
                          <a:effectLst/>
                        </a:rPr>
                        <a:t>CERC</a:t>
                      </a:r>
                      <a:r>
                        <a:rPr lang="es-ES" sz="1200" dirty="0">
                          <a:effectLst/>
                        </a:rPr>
                        <a:t> con apoyo de CNE y entidades del SN-</a:t>
                      </a:r>
                      <a:r>
                        <a:rPr lang="es-ES" sz="1200" dirty="0" err="1">
                          <a:effectLst/>
                        </a:rPr>
                        <a:t>PMRD</a:t>
                      </a:r>
                      <a:endParaRPr lang="es-DO"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174086604"/>
                  </a:ext>
                </a:extLst>
              </a:tr>
              <a:tr h="275684">
                <a:tc>
                  <a:txBody>
                    <a:bodyPr/>
                    <a:lstStyle/>
                    <a:p>
                      <a:pPr marL="342900" marR="0" lvl="0" indent="-342900">
                        <a:lnSpc>
                          <a:spcPct val="107000"/>
                        </a:lnSpc>
                        <a:spcBef>
                          <a:spcPts val="600"/>
                        </a:spcBef>
                        <a:spcAft>
                          <a:spcPts val="800"/>
                        </a:spcAft>
                        <a:buFont typeface="+mj-lt"/>
                        <a:buAutoNum type="arabicPeriod"/>
                      </a:pPr>
                      <a:r>
                        <a:rPr lang="es-ES" sz="1200">
                          <a:effectLst/>
                        </a:rPr>
                        <a:t>Envío de solicitud de activación del CERC al Banco</a:t>
                      </a:r>
                      <a:endParaRPr lang="es-DO"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600"/>
                        </a:spcBef>
                        <a:spcAft>
                          <a:spcPts val="600"/>
                        </a:spcAft>
                      </a:pPr>
                      <a:r>
                        <a:rPr lang="es-ES" sz="1200" dirty="0">
                          <a:effectLst/>
                        </a:rPr>
                        <a:t>Ministerio de Hacienda</a:t>
                      </a:r>
                      <a:endParaRPr lang="es-DO"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300080230"/>
                  </a:ext>
                </a:extLst>
              </a:tr>
              <a:tr h="852667">
                <a:tc>
                  <a:txBody>
                    <a:bodyPr/>
                    <a:lstStyle/>
                    <a:p>
                      <a:pPr marL="342900" marR="0" lvl="0" indent="-342900">
                        <a:lnSpc>
                          <a:spcPct val="107000"/>
                        </a:lnSpc>
                        <a:spcBef>
                          <a:spcPts val="600"/>
                        </a:spcBef>
                        <a:spcAft>
                          <a:spcPts val="800"/>
                        </a:spcAft>
                        <a:buFont typeface="+mj-lt"/>
                        <a:buAutoNum type="arabicPeriod"/>
                      </a:pPr>
                      <a:r>
                        <a:rPr lang="es-ES" sz="1200">
                          <a:effectLst/>
                        </a:rPr>
                        <a:t>Revisión de cumplimiento de condiciones de activación, No Objeción del Banco y comunicación de activación al Gobierno</a:t>
                      </a:r>
                      <a:endParaRPr lang="es-DO"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600"/>
                        </a:spcBef>
                        <a:spcAft>
                          <a:spcPts val="600"/>
                        </a:spcAft>
                      </a:pPr>
                      <a:r>
                        <a:rPr lang="es-ES" sz="1200" dirty="0">
                          <a:effectLst/>
                        </a:rPr>
                        <a:t>Banco Mundial</a:t>
                      </a:r>
                      <a:endParaRPr lang="es-DO"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723166460"/>
                  </a:ext>
                </a:extLst>
              </a:tr>
            </a:tbl>
          </a:graphicData>
        </a:graphic>
      </p:graphicFrame>
    </p:spTree>
    <p:extLst>
      <p:ext uri="{BB962C8B-B14F-4D97-AF65-F5344CB8AC3E}">
        <p14:creationId xmlns:p14="http://schemas.microsoft.com/office/powerpoint/2010/main" val="32626990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2DB712-B9B5-1947-5364-0ADF250AEF1F}"/>
            </a:ext>
          </a:extLst>
        </p:cNvPr>
        <p:cNvGrpSpPr/>
        <p:nvPr/>
      </p:nvGrpSpPr>
      <p:grpSpPr>
        <a:xfrm>
          <a:off x="0" y="0"/>
          <a:ext cx="0" cy="0"/>
          <a:chOff x="0" y="0"/>
          <a:chExt cx="0" cy="0"/>
        </a:xfrm>
      </p:grpSpPr>
      <p:grpSp>
        <p:nvGrpSpPr>
          <p:cNvPr id="2" name="Grupo 64">
            <a:extLst>
              <a:ext uri="{FF2B5EF4-FFF2-40B4-BE49-F238E27FC236}">
                <a16:creationId xmlns:a16="http://schemas.microsoft.com/office/drawing/2014/main" id="{79147E64-B530-727B-D139-0CC3B5EA4EEF}"/>
              </a:ext>
            </a:extLst>
          </p:cNvPr>
          <p:cNvGrpSpPr>
            <a:grpSpLocks/>
          </p:cNvGrpSpPr>
          <p:nvPr/>
        </p:nvGrpSpPr>
        <p:grpSpPr bwMode="auto">
          <a:xfrm>
            <a:off x="-722423" y="33912"/>
            <a:ext cx="6733199" cy="6945529"/>
            <a:chOff x="-995" y="950"/>
            <a:chExt cx="9340" cy="15156"/>
          </a:xfrm>
        </p:grpSpPr>
        <p:grpSp>
          <p:nvGrpSpPr>
            <p:cNvPr id="4" name="Group 3">
              <a:extLst>
                <a:ext uri="{FF2B5EF4-FFF2-40B4-BE49-F238E27FC236}">
                  <a16:creationId xmlns:a16="http://schemas.microsoft.com/office/drawing/2014/main" id="{71C33D58-2538-8957-5F3D-5D3D227F1A37}"/>
                </a:ext>
              </a:extLst>
            </p:cNvPr>
            <p:cNvGrpSpPr>
              <a:grpSpLocks/>
            </p:cNvGrpSpPr>
            <p:nvPr/>
          </p:nvGrpSpPr>
          <p:grpSpPr bwMode="auto">
            <a:xfrm>
              <a:off x="-995" y="8358"/>
              <a:ext cx="9340" cy="7748"/>
              <a:chOff x="-995" y="8358"/>
              <a:chExt cx="9340" cy="7748"/>
            </a:xfrm>
          </p:grpSpPr>
          <p:sp>
            <p:nvSpPr>
              <p:cNvPr id="14" name="Freeform 98">
                <a:extLst>
                  <a:ext uri="{FF2B5EF4-FFF2-40B4-BE49-F238E27FC236}">
                    <a16:creationId xmlns:a16="http://schemas.microsoft.com/office/drawing/2014/main" id="{EE9B0E7E-2371-677D-EB61-6A1FF789D6BF}"/>
                  </a:ext>
                </a:extLst>
              </p:cNvPr>
              <p:cNvSpPr>
                <a:spLocks/>
              </p:cNvSpPr>
              <p:nvPr/>
            </p:nvSpPr>
            <p:spPr bwMode="auto">
              <a:xfrm>
                <a:off x="-995" y="8358"/>
                <a:ext cx="9340" cy="7748"/>
              </a:xfrm>
              <a:custGeom>
                <a:avLst/>
                <a:gdLst>
                  <a:gd name="T0" fmla="*/ 5665 w 8941"/>
                  <a:gd name="T1" fmla="+- 0 5060 5060"/>
                  <a:gd name="T2" fmla="*/ 5060 h 10780"/>
                  <a:gd name="T3" fmla="*/ 0 w 8941"/>
                  <a:gd name="T4" fmla="+- 0 11647 5060"/>
                  <a:gd name="T5" fmla="*/ 11647 h 10780"/>
                  <a:gd name="T6" fmla="*/ 2944 w 8941"/>
                  <a:gd name="T7" fmla="+- 0 15840 5060"/>
                  <a:gd name="T8" fmla="*/ 15840 h 10780"/>
                  <a:gd name="T9" fmla="*/ 8941 w 8941"/>
                  <a:gd name="T10" fmla="+- 0 8869 5060"/>
                  <a:gd name="T11" fmla="*/ 8869 h 10780"/>
                  <a:gd name="T12" fmla="*/ 5665 w 8941"/>
                  <a:gd name="T13" fmla="+- 0 5060 5060"/>
                  <a:gd name="T14" fmla="*/ 5060 h 10780"/>
                </a:gdLst>
                <a:ahLst/>
                <a:cxnLst>
                  <a:cxn ang="0">
                    <a:pos x="T0" y="T2"/>
                  </a:cxn>
                  <a:cxn ang="0">
                    <a:pos x="T3" y="T5"/>
                  </a:cxn>
                  <a:cxn ang="0">
                    <a:pos x="T6" y="T8"/>
                  </a:cxn>
                  <a:cxn ang="0">
                    <a:pos x="T9" y="T11"/>
                  </a:cxn>
                  <a:cxn ang="0">
                    <a:pos x="T12" y="T14"/>
                  </a:cxn>
                </a:cxnLst>
                <a:rect l="0" t="0" r="r" b="b"/>
                <a:pathLst>
                  <a:path w="8941" h="10780">
                    <a:moveTo>
                      <a:pt x="5665" y="0"/>
                    </a:moveTo>
                    <a:lnTo>
                      <a:pt x="0" y="6587"/>
                    </a:lnTo>
                    <a:lnTo>
                      <a:pt x="2944" y="10780"/>
                    </a:lnTo>
                    <a:lnTo>
                      <a:pt x="8941" y="3809"/>
                    </a:lnTo>
                    <a:lnTo>
                      <a:pt x="5665" y="0"/>
                    </a:lnTo>
                    <a:close/>
                  </a:path>
                </a:pathLst>
              </a:custGeom>
              <a:solidFill>
                <a:srgbClr val="D9D9D9"/>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s-DO" dirty="0"/>
              </a:p>
            </p:txBody>
          </p:sp>
        </p:grpSp>
        <p:grpSp>
          <p:nvGrpSpPr>
            <p:cNvPr id="5" name="Group 4">
              <a:extLst>
                <a:ext uri="{FF2B5EF4-FFF2-40B4-BE49-F238E27FC236}">
                  <a16:creationId xmlns:a16="http://schemas.microsoft.com/office/drawing/2014/main" id="{6AE1AFFF-B0B8-9036-FE42-D2AA30BCD3F5}"/>
                </a:ext>
              </a:extLst>
            </p:cNvPr>
            <p:cNvGrpSpPr>
              <a:grpSpLocks/>
            </p:cNvGrpSpPr>
            <p:nvPr/>
          </p:nvGrpSpPr>
          <p:grpSpPr bwMode="auto">
            <a:xfrm>
              <a:off x="0" y="3687"/>
              <a:ext cx="4921" cy="12080"/>
              <a:chOff x="0" y="3687"/>
              <a:chExt cx="4921" cy="12080"/>
            </a:xfrm>
          </p:grpSpPr>
          <p:sp>
            <p:nvSpPr>
              <p:cNvPr id="13" name="Freeform 100">
                <a:extLst>
                  <a:ext uri="{FF2B5EF4-FFF2-40B4-BE49-F238E27FC236}">
                    <a16:creationId xmlns:a16="http://schemas.microsoft.com/office/drawing/2014/main" id="{F143F81E-FE31-4590-A073-6C432BCB03E5}"/>
                  </a:ext>
                </a:extLst>
              </p:cNvPr>
              <p:cNvSpPr>
                <a:spLocks/>
              </p:cNvSpPr>
              <p:nvPr/>
            </p:nvSpPr>
            <p:spPr bwMode="auto">
              <a:xfrm>
                <a:off x="0" y="3687"/>
                <a:ext cx="4921" cy="12080"/>
              </a:xfrm>
              <a:custGeom>
                <a:avLst/>
                <a:gdLst>
                  <a:gd name="T0" fmla="*/ 0 w 6125"/>
                  <a:gd name="T1" fmla="+- 0 4173 4173"/>
                  <a:gd name="T2" fmla="*/ 4173 h 11668"/>
                  <a:gd name="T3" fmla="*/ 0 w 6125"/>
                  <a:gd name="T4" fmla="+- 0 15840 4173"/>
                  <a:gd name="T5" fmla="*/ 15840 h 11668"/>
                  <a:gd name="T6" fmla="*/ 1928 w 6125"/>
                  <a:gd name="T7" fmla="+- 0 15840 4173"/>
                  <a:gd name="T8" fmla="*/ 15840 h 11668"/>
                  <a:gd name="T9" fmla="*/ 6125 w 6125"/>
                  <a:gd name="T10" fmla="+- 0 11097 4173"/>
                  <a:gd name="T11" fmla="*/ 11097 h 11668"/>
                  <a:gd name="T12" fmla="*/ 0 w 6125"/>
                  <a:gd name="T13" fmla="+- 0 4173 4173"/>
                  <a:gd name="T14" fmla="*/ 4173 h 11668"/>
                </a:gdLst>
                <a:ahLst/>
                <a:cxnLst>
                  <a:cxn ang="0">
                    <a:pos x="T0" y="T2"/>
                  </a:cxn>
                  <a:cxn ang="0">
                    <a:pos x="T3" y="T5"/>
                  </a:cxn>
                  <a:cxn ang="0">
                    <a:pos x="T6" y="T8"/>
                  </a:cxn>
                  <a:cxn ang="0">
                    <a:pos x="T9" y="T11"/>
                  </a:cxn>
                  <a:cxn ang="0">
                    <a:pos x="T12" y="T14"/>
                  </a:cxn>
                </a:cxnLst>
                <a:rect l="0" t="0" r="r" b="b"/>
                <a:pathLst>
                  <a:path w="6125" h="11668">
                    <a:moveTo>
                      <a:pt x="0" y="0"/>
                    </a:moveTo>
                    <a:lnTo>
                      <a:pt x="0" y="11667"/>
                    </a:lnTo>
                    <a:lnTo>
                      <a:pt x="1928" y="11667"/>
                    </a:lnTo>
                    <a:lnTo>
                      <a:pt x="6125" y="6924"/>
                    </a:lnTo>
                    <a:lnTo>
                      <a:pt x="0" y="0"/>
                    </a:lnTo>
                    <a:close/>
                  </a:path>
                </a:pathLst>
              </a:custGeom>
              <a:solidFill>
                <a:srgbClr val="001F5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s-DO" dirty="0"/>
              </a:p>
            </p:txBody>
          </p:sp>
        </p:grpSp>
        <p:pic>
          <p:nvPicPr>
            <p:cNvPr id="12" name="Picture 11">
              <a:extLst>
                <a:ext uri="{FF2B5EF4-FFF2-40B4-BE49-F238E27FC236}">
                  <a16:creationId xmlns:a16="http://schemas.microsoft.com/office/drawing/2014/main" id="{22366C9E-0BBC-81AA-639E-5BCDA2DF26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5" y="950"/>
              <a:ext cx="2080" cy="2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 name="Imagen 8">
            <a:extLst>
              <a:ext uri="{FF2B5EF4-FFF2-40B4-BE49-F238E27FC236}">
                <a16:creationId xmlns:a16="http://schemas.microsoft.com/office/drawing/2014/main" id="{DC8FC085-4E92-258B-A73D-A3AF19674EA9}"/>
              </a:ext>
            </a:extLst>
          </p:cNvPr>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4376461" y="54892"/>
            <a:ext cx="1499443" cy="1164374"/>
          </a:xfrm>
          <a:prstGeom prst="rect">
            <a:avLst/>
          </a:prstGeom>
          <a:noFill/>
          <a:ln>
            <a:noFill/>
          </a:ln>
        </p:spPr>
      </p:pic>
      <p:pic>
        <p:nvPicPr>
          <p:cNvPr id="17" name="Picture 3" descr="C:\Users\wb224794\Desktop\Logos\WB_S-WBG-Horizontal-RGB-high.jpg">
            <a:extLst>
              <a:ext uri="{FF2B5EF4-FFF2-40B4-BE49-F238E27FC236}">
                <a16:creationId xmlns:a16="http://schemas.microsoft.com/office/drawing/2014/main" id="{6186762C-BDFD-FA6A-A0AF-83EF1B885C90}"/>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65818" y="54892"/>
            <a:ext cx="2737717" cy="1164374"/>
          </a:xfrm>
          <a:prstGeom prst="rect">
            <a:avLst/>
          </a:prstGeom>
          <a:noFill/>
          <a:ln>
            <a:noFill/>
          </a:ln>
        </p:spPr>
      </p:pic>
      <p:sp>
        <p:nvSpPr>
          <p:cNvPr id="49" name="Freeform 109">
            <a:extLst>
              <a:ext uri="{FF2B5EF4-FFF2-40B4-BE49-F238E27FC236}">
                <a16:creationId xmlns:a16="http://schemas.microsoft.com/office/drawing/2014/main" id="{4444CAFE-5EF2-243A-7EFC-2016E9450E94}"/>
              </a:ext>
            </a:extLst>
          </p:cNvPr>
          <p:cNvSpPr>
            <a:spLocks/>
          </p:cNvSpPr>
          <p:nvPr/>
        </p:nvSpPr>
        <p:spPr bwMode="auto">
          <a:xfrm>
            <a:off x="-5129" y="1266719"/>
            <a:ext cx="12197129" cy="0"/>
          </a:xfrm>
          <a:custGeom>
            <a:avLst/>
            <a:gdLst>
              <a:gd name="T0" fmla="+- 0 6086 6086"/>
              <a:gd name="T1" fmla="*/ T0 w 5110"/>
              <a:gd name="T2" fmla="+- 0 11401 11401"/>
              <a:gd name="T3" fmla="*/ 11401 h 20"/>
              <a:gd name="T4" fmla="+- 0 11196 6086"/>
              <a:gd name="T5" fmla="*/ T4 w 5110"/>
              <a:gd name="T6" fmla="+- 0 11421 11401"/>
              <a:gd name="T7" fmla="*/ 11421 h 20"/>
            </a:gdLst>
            <a:ahLst/>
            <a:cxnLst>
              <a:cxn ang="0">
                <a:pos x="T1" y="T3"/>
              </a:cxn>
              <a:cxn ang="0">
                <a:pos x="T5" y="T7"/>
              </a:cxn>
            </a:cxnLst>
            <a:rect l="0" t="0" r="r" b="b"/>
            <a:pathLst>
              <a:path w="5110" h="20">
                <a:moveTo>
                  <a:pt x="0" y="0"/>
                </a:moveTo>
                <a:lnTo>
                  <a:pt x="5110" y="20"/>
                </a:lnTo>
              </a:path>
            </a:pathLst>
          </a:custGeom>
          <a:noFill/>
          <a:ln w="25400">
            <a:solidFill>
              <a:srgbClr val="C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s-DO" dirty="0"/>
          </a:p>
        </p:txBody>
      </p:sp>
      <p:sp>
        <p:nvSpPr>
          <p:cNvPr id="6" name="TextBox 5">
            <a:extLst>
              <a:ext uri="{FF2B5EF4-FFF2-40B4-BE49-F238E27FC236}">
                <a16:creationId xmlns:a16="http://schemas.microsoft.com/office/drawing/2014/main" id="{36057907-AD21-7F96-03E0-C8B9ABE626B1}"/>
              </a:ext>
            </a:extLst>
          </p:cNvPr>
          <p:cNvSpPr txBox="1"/>
          <p:nvPr/>
        </p:nvSpPr>
        <p:spPr>
          <a:xfrm>
            <a:off x="3694333" y="1903673"/>
            <a:ext cx="6462346" cy="390684"/>
          </a:xfrm>
          <a:prstGeom prst="rect">
            <a:avLst/>
          </a:prstGeom>
          <a:noFill/>
        </p:spPr>
        <p:txBody>
          <a:bodyPr wrap="square">
            <a:spAutoFit/>
          </a:bodyPr>
          <a:lstStyle/>
          <a:p>
            <a:pPr marL="228600" marR="0" algn="ctr" eaLnBrk="0" hangingPunct="0">
              <a:lnSpc>
                <a:spcPct val="115000"/>
              </a:lnSpc>
              <a:spcBef>
                <a:spcPts val="600"/>
              </a:spcBef>
              <a:spcAft>
                <a:spcPts val="600"/>
              </a:spcAft>
            </a:pPr>
            <a:r>
              <a:rPr lang="es-DO"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Protocolo de activación del </a:t>
            </a:r>
            <a:r>
              <a:rPr lang="es-DO" sz="1800" b="1" dirty="0" err="1">
                <a:solidFill>
                  <a:srgbClr val="FF0000"/>
                </a:solidFill>
                <a:effectLst/>
                <a:latin typeface="Calibri" panose="020F0502020204030204" pitchFamily="34" charset="0"/>
                <a:ea typeface="Times New Roman" panose="02020603050405020304" pitchFamily="18" charset="0"/>
                <a:cs typeface="Arial" panose="020B0604020202020204" pitchFamily="34" charset="0"/>
              </a:rPr>
              <a:t>CERC</a:t>
            </a:r>
            <a:r>
              <a:rPr lang="es-DO"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 (2)</a:t>
            </a:r>
          </a:p>
        </p:txBody>
      </p:sp>
      <p:sp>
        <p:nvSpPr>
          <p:cNvPr id="9" name="TextBox 8">
            <a:extLst>
              <a:ext uri="{FF2B5EF4-FFF2-40B4-BE49-F238E27FC236}">
                <a16:creationId xmlns:a16="http://schemas.microsoft.com/office/drawing/2014/main" id="{664E58D8-06D5-897A-E6C8-AE296925D949}"/>
              </a:ext>
            </a:extLst>
          </p:cNvPr>
          <p:cNvSpPr txBox="1"/>
          <p:nvPr/>
        </p:nvSpPr>
        <p:spPr>
          <a:xfrm>
            <a:off x="2929926" y="2345470"/>
            <a:ext cx="8791027" cy="1068819"/>
          </a:xfrm>
          <a:prstGeom prst="rect">
            <a:avLst/>
          </a:prstGeom>
          <a:noFill/>
        </p:spPr>
        <p:txBody>
          <a:bodyPr wrap="square">
            <a:spAutoFit/>
          </a:bodyPr>
          <a:lstStyle/>
          <a:p>
            <a:pPr marR="0" lvl="0" algn="just">
              <a:lnSpc>
                <a:spcPct val="115000"/>
              </a:lnSpc>
              <a:spcBef>
                <a:spcPts val="600"/>
              </a:spcBef>
              <a:spcAft>
                <a:spcPts val="1200"/>
              </a:spcAft>
              <a:buSzPts val="1100"/>
            </a:pPr>
            <a:r>
              <a:rPr lang="es-ES" sz="1400" b="1" dirty="0">
                <a:effectLst/>
                <a:latin typeface="Calibri" panose="020F0502020204030204" pitchFamily="34" charset="0"/>
                <a:ea typeface="Times New Roman" panose="02020603050405020304" pitchFamily="18" charset="0"/>
                <a:cs typeface="Arial" panose="020B0604020202020204" pitchFamily="34" charset="0"/>
              </a:rPr>
              <a:t>Declaración de situación de emergencia/desastre</a:t>
            </a:r>
            <a:r>
              <a:rPr lang="es-ES" sz="1400" dirty="0">
                <a:effectLst/>
                <a:latin typeface="Calibri" panose="020F0502020204030204" pitchFamily="34" charset="0"/>
                <a:ea typeface="Times New Roman" panose="02020603050405020304" pitchFamily="18" charset="0"/>
                <a:cs typeface="Arial" panose="020B0604020202020204" pitchFamily="34" charset="0"/>
              </a:rPr>
              <a:t>. Ante la ocurrencia o inminente ocurrencia de un evento que revista las características de un desastre u emergencia, el Presidente de la República previa recomendación de la CNE, declarará mediante decreto la “Situación de Desastre” o “estado de emergencia” según se establece en el Artículo 24 de la Ley de Gestión de Riesgos. Tal declaratoria puede ser emitida hasta tres meses después de acontecido el evento. </a:t>
            </a:r>
            <a:endParaRPr lang="es-DO"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TextBox 17">
            <a:extLst>
              <a:ext uri="{FF2B5EF4-FFF2-40B4-BE49-F238E27FC236}">
                <a16:creationId xmlns:a16="http://schemas.microsoft.com/office/drawing/2014/main" id="{CDFC5AE7-3C16-6330-ECC7-8F229CDEC752}"/>
              </a:ext>
            </a:extLst>
          </p:cNvPr>
          <p:cNvSpPr txBox="1"/>
          <p:nvPr/>
        </p:nvSpPr>
        <p:spPr>
          <a:xfrm>
            <a:off x="2084194" y="1454754"/>
            <a:ext cx="8224401" cy="400110"/>
          </a:xfrm>
          <a:prstGeom prst="rect">
            <a:avLst/>
          </a:prstGeom>
          <a:solidFill>
            <a:srgbClr val="002060"/>
          </a:solidFill>
        </p:spPr>
        <p:txBody>
          <a:bodyPr wrap="square" rtlCol="0">
            <a:spAutoFit/>
          </a:bodyPr>
          <a:lstStyle/>
          <a:p>
            <a:pPr algn="just"/>
            <a:r>
              <a:rPr lang="es-DO" sz="2000" b="1" dirty="0">
                <a:solidFill>
                  <a:schemeClr val="bg1"/>
                </a:solidFill>
                <a:ea typeface="HGPGothicE" panose="020B0400000000000000" pitchFamily="34" charset="-128"/>
              </a:rPr>
              <a:t>INFORMACIONES GENERALES DEL COMPONENTE 5 DEL PROYECTO - </a:t>
            </a:r>
            <a:r>
              <a:rPr lang="es-DO" sz="2000" b="1" dirty="0" err="1">
                <a:solidFill>
                  <a:schemeClr val="bg1"/>
                </a:solidFill>
                <a:ea typeface="HGPGothicE" panose="020B0400000000000000" pitchFamily="34" charset="-128"/>
              </a:rPr>
              <a:t>CERC</a:t>
            </a:r>
            <a:endParaRPr lang="es-DO" sz="2000" b="1" dirty="0">
              <a:solidFill>
                <a:schemeClr val="bg1"/>
              </a:solidFill>
              <a:ea typeface="HGPGothicE" panose="020B0400000000000000" pitchFamily="34" charset="-128"/>
            </a:endParaRPr>
          </a:p>
        </p:txBody>
      </p:sp>
      <p:sp>
        <p:nvSpPr>
          <p:cNvPr id="7" name="TextBox 6">
            <a:extLst>
              <a:ext uri="{FF2B5EF4-FFF2-40B4-BE49-F238E27FC236}">
                <a16:creationId xmlns:a16="http://schemas.microsoft.com/office/drawing/2014/main" id="{C4900DFE-41B9-FD67-126C-5CB355897CED}"/>
              </a:ext>
            </a:extLst>
          </p:cNvPr>
          <p:cNvSpPr txBox="1"/>
          <p:nvPr/>
        </p:nvSpPr>
        <p:spPr>
          <a:xfrm>
            <a:off x="3437887" y="3452977"/>
            <a:ext cx="8678008" cy="821059"/>
          </a:xfrm>
          <a:prstGeom prst="rect">
            <a:avLst/>
          </a:prstGeom>
          <a:noFill/>
        </p:spPr>
        <p:txBody>
          <a:bodyPr wrap="square">
            <a:spAutoFit/>
          </a:bodyPr>
          <a:lstStyle>
            <a:defPPr>
              <a:defRPr lang="es-DO"/>
            </a:defPPr>
            <a:lvl1pPr marR="0" lvl="0" algn="just">
              <a:lnSpc>
                <a:spcPct val="115000"/>
              </a:lnSpc>
              <a:spcBef>
                <a:spcPts val="600"/>
              </a:spcBef>
              <a:spcAft>
                <a:spcPts val="1200"/>
              </a:spcAft>
              <a:buSzPts val="1100"/>
              <a:defRPr sz="1400" b="1">
                <a:effectLst/>
                <a:latin typeface="Calibri" panose="020F0502020204030204" pitchFamily="34" charset="0"/>
                <a:ea typeface="Times New Roman" panose="02020603050405020304" pitchFamily="18" charset="0"/>
                <a:cs typeface="Arial" panose="020B0604020202020204" pitchFamily="34" charset="0"/>
              </a:defRPr>
            </a:lvl1pPr>
          </a:lstStyle>
          <a:p>
            <a:r>
              <a:rPr lang="es-ES" dirty="0"/>
              <a:t>Documento de validación de evento elegible. </a:t>
            </a:r>
            <a:r>
              <a:rPr lang="es-ES" b="0" dirty="0"/>
              <a:t>Para los fines de la activación del </a:t>
            </a:r>
            <a:r>
              <a:rPr lang="es-ES" b="0" dirty="0" err="1"/>
              <a:t>CERC</a:t>
            </a:r>
            <a:r>
              <a:rPr lang="es-ES" b="0" dirty="0"/>
              <a:t> se consideran elegibles todas las declaraciones de situación de emergencia/desastre decretadas por el Presidente de la República en concordancia con la Ley de Gestión de Riesgos (Ley No.147-02).</a:t>
            </a:r>
            <a:endParaRPr lang="es-DO" b="0" dirty="0"/>
          </a:p>
        </p:txBody>
      </p:sp>
      <p:sp>
        <p:nvSpPr>
          <p:cNvPr id="10" name="TextBox 9">
            <a:extLst>
              <a:ext uri="{FF2B5EF4-FFF2-40B4-BE49-F238E27FC236}">
                <a16:creationId xmlns:a16="http://schemas.microsoft.com/office/drawing/2014/main" id="{9D8629E9-B7C0-A41C-CBD2-C0AA714D3CF6}"/>
              </a:ext>
            </a:extLst>
          </p:cNvPr>
          <p:cNvSpPr txBox="1"/>
          <p:nvPr/>
        </p:nvSpPr>
        <p:spPr>
          <a:xfrm>
            <a:off x="3542417" y="4430266"/>
            <a:ext cx="8539771" cy="1068819"/>
          </a:xfrm>
          <a:prstGeom prst="rect">
            <a:avLst/>
          </a:prstGeom>
          <a:noFill/>
        </p:spPr>
        <p:txBody>
          <a:bodyPr wrap="square">
            <a:spAutoFit/>
          </a:bodyPr>
          <a:lstStyle>
            <a:defPPr>
              <a:defRPr lang="es-DO"/>
            </a:defPPr>
            <a:lvl1pPr marR="0" lvl="0" algn="just">
              <a:lnSpc>
                <a:spcPct val="115000"/>
              </a:lnSpc>
              <a:spcBef>
                <a:spcPts val="600"/>
              </a:spcBef>
              <a:spcAft>
                <a:spcPts val="1200"/>
              </a:spcAft>
              <a:buSzPts val="1100"/>
              <a:defRPr sz="1400" b="1">
                <a:effectLst/>
                <a:latin typeface="Calibri" panose="020F0502020204030204" pitchFamily="34" charset="0"/>
                <a:ea typeface="Times New Roman" panose="02020603050405020304" pitchFamily="18" charset="0"/>
                <a:cs typeface="Arial" panose="020B0604020202020204" pitchFamily="34" charset="0"/>
              </a:defRPr>
            </a:lvl1pPr>
          </a:lstStyle>
          <a:p>
            <a:r>
              <a:rPr lang="es-ES" dirty="0"/>
              <a:t>Evaluación preliminar de afectaciones, daños y análisis de necesidades (</a:t>
            </a:r>
            <a:r>
              <a:rPr lang="es-ES" dirty="0" err="1"/>
              <a:t>EDAN</a:t>
            </a:r>
            <a:r>
              <a:rPr lang="es-ES" dirty="0"/>
              <a:t>). </a:t>
            </a:r>
            <a:r>
              <a:rPr lang="es-ES" b="0" dirty="0"/>
              <a:t>De acuerdo a lo señalado en el Reglamento de Aplicación de la Ley de Gestión de Riesgos, inmediatamente tras la ocurrencia de un evento, o en el momento de identificar una emergencia inminente, la CNE deberá presentar al Poder Ejecutivo un informe preliminar de evaluación de daños y análisis de necesidades (</a:t>
            </a:r>
            <a:r>
              <a:rPr lang="es-ES" b="0" dirty="0" err="1"/>
              <a:t>EDAN</a:t>
            </a:r>
            <a:r>
              <a:rPr lang="es-ES" b="0" dirty="0"/>
              <a:t>) para fines de la toma de decisiones. </a:t>
            </a:r>
            <a:endParaRPr lang="es-DO" b="0" dirty="0"/>
          </a:p>
        </p:txBody>
      </p:sp>
      <p:sp>
        <p:nvSpPr>
          <p:cNvPr id="19" name="TextBox 18">
            <a:extLst>
              <a:ext uri="{FF2B5EF4-FFF2-40B4-BE49-F238E27FC236}">
                <a16:creationId xmlns:a16="http://schemas.microsoft.com/office/drawing/2014/main" id="{F8CAFE21-CA70-C7AF-7770-87D85EC859CD}"/>
              </a:ext>
            </a:extLst>
          </p:cNvPr>
          <p:cNvSpPr txBox="1"/>
          <p:nvPr/>
        </p:nvSpPr>
        <p:spPr>
          <a:xfrm>
            <a:off x="2655620" y="5615028"/>
            <a:ext cx="8539772" cy="821059"/>
          </a:xfrm>
          <a:prstGeom prst="rect">
            <a:avLst/>
          </a:prstGeom>
          <a:noFill/>
        </p:spPr>
        <p:txBody>
          <a:bodyPr wrap="square">
            <a:spAutoFit/>
          </a:bodyPr>
          <a:lstStyle>
            <a:defPPr>
              <a:defRPr lang="es-DO"/>
            </a:defPPr>
            <a:lvl1pPr marR="0" lvl="0" algn="just">
              <a:lnSpc>
                <a:spcPct val="115000"/>
              </a:lnSpc>
              <a:spcBef>
                <a:spcPts val="600"/>
              </a:spcBef>
              <a:spcAft>
                <a:spcPts val="1200"/>
              </a:spcAft>
              <a:buSzPts val="1100"/>
              <a:defRPr sz="1400" b="1">
                <a:effectLst/>
                <a:latin typeface="Calibri" panose="020F0502020204030204" pitchFamily="34" charset="0"/>
                <a:ea typeface="Times New Roman" panose="02020603050405020304" pitchFamily="18" charset="0"/>
                <a:cs typeface="Arial" panose="020B0604020202020204" pitchFamily="34" charset="0"/>
              </a:defRPr>
            </a:lvl1pPr>
          </a:lstStyle>
          <a:p>
            <a:r>
              <a:rPr lang="es-ES" dirty="0"/>
              <a:t>Formulación del Plan de Atención de Emergencias del </a:t>
            </a:r>
            <a:r>
              <a:rPr lang="es-ES" dirty="0" err="1"/>
              <a:t>CERC</a:t>
            </a:r>
            <a:r>
              <a:rPr lang="es-ES" dirty="0"/>
              <a:t> (</a:t>
            </a:r>
            <a:r>
              <a:rPr lang="es-ES" dirty="0" err="1"/>
              <a:t>PAE-CERC</a:t>
            </a:r>
            <a:r>
              <a:rPr lang="es-ES" dirty="0"/>
              <a:t>). D</a:t>
            </a:r>
            <a:r>
              <a:rPr lang="es-ES" b="0" dirty="0"/>
              <a:t>eclarada una situación de desastre y activado el Plan Nacional de Emergencias, la CNE procederá a elaborar un plan de atención específico para el retorno a la normalidad, la recuperación y la reconstrucción de las áreas afectadas. </a:t>
            </a:r>
            <a:endParaRPr lang="es-DO" b="0" dirty="0"/>
          </a:p>
        </p:txBody>
      </p:sp>
    </p:spTree>
    <p:extLst>
      <p:ext uri="{BB962C8B-B14F-4D97-AF65-F5344CB8AC3E}">
        <p14:creationId xmlns:p14="http://schemas.microsoft.com/office/powerpoint/2010/main" val="818531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2AF607-9527-B9D9-E3AA-5B99608E3EE0}"/>
            </a:ext>
          </a:extLst>
        </p:cNvPr>
        <p:cNvGrpSpPr/>
        <p:nvPr/>
      </p:nvGrpSpPr>
      <p:grpSpPr>
        <a:xfrm>
          <a:off x="0" y="0"/>
          <a:ext cx="0" cy="0"/>
          <a:chOff x="0" y="0"/>
          <a:chExt cx="0" cy="0"/>
        </a:xfrm>
      </p:grpSpPr>
      <p:grpSp>
        <p:nvGrpSpPr>
          <p:cNvPr id="2" name="Grupo 64">
            <a:extLst>
              <a:ext uri="{FF2B5EF4-FFF2-40B4-BE49-F238E27FC236}">
                <a16:creationId xmlns:a16="http://schemas.microsoft.com/office/drawing/2014/main" id="{188AE01C-37F5-D074-17DC-555F20F4B96C}"/>
              </a:ext>
            </a:extLst>
          </p:cNvPr>
          <p:cNvGrpSpPr>
            <a:grpSpLocks/>
          </p:cNvGrpSpPr>
          <p:nvPr/>
        </p:nvGrpSpPr>
        <p:grpSpPr bwMode="auto">
          <a:xfrm>
            <a:off x="-722423" y="33912"/>
            <a:ext cx="6733199" cy="6945529"/>
            <a:chOff x="-995" y="950"/>
            <a:chExt cx="9340" cy="15156"/>
          </a:xfrm>
        </p:grpSpPr>
        <p:grpSp>
          <p:nvGrpSpPr>
            <p:cNvPr id="4" name="Group 3">
              <a:extLst>
                <a:ext uri="{FF2B5EF4-FFF2-40B4-BE49-F238E27FC236}">
                  <a16:creationId xmlns:a16="http://schemas.microsoft.com/office/drawing/2014/main" id="{3CF7374F-E51D-FA29-E8A9-698728A86B66}"/>
                </a:ext>
              </a:extLst>
            </p:cNvPr>
            <p:cNvGrpSpPr>
              <a:grpSpLocks/>
            </p:cNvGrpSpPr>
            <p:nvPr/>
          </p:nvGrpSpPr>
          <p:grpSpPr bwMode="auto">
            <a:xfrm>
              <a:off x="-995" y="8358"/>
              <a:ext cx="9340" cy="7748"/>
              <a:chOff x="-995" y="8358"/>
              <a:chExt cx="9340" cy="7748"/>
            </a:xfrm>
          </p:grpSpPr>
          <p:sp>
            <p:nvSpPr>
              <p:cNvPr id="14" name="Freeform 98">
                <a:extLst>
                  <a:ext uri="{FF2B5EF4-FFF2-40B4-BE49-F238E27FC236}">
                    <a16:creationId xmlns:a16="http://schemas.microsoft.com/office/drawing/2014/main" id="{6E4F9533-48DC-58E2-3D49-C219C7BBC914}"/>
                  </a:ext>
                </a:extLst>
              </p:cNvPr>
              <p:cNvSpPr>
                <a:spLocks/>
              </p:cNvSpPr>
              <p:nvPr/>
            </p:nvSpPr>
            <p:spPr bwMode="auto">
              <a:xfrm>
                <a:off x="-995" y="8358"/>
                <a:ext cx="9340" cy="7748"/>
              </a:xfrm>
              <a:custGeom>
                <a:avLst/>
                <a:gdLst>
                  <a:gd name="T0" fmla="*/ 5665 w 8941"/>
                  <a:gd name="T1" fmla="+- 0 5060 5060"/>
                  <a:gd name="T2" fmla="*/ 5060 h 10780"/>
                  <a:gd name="T3" fmla="*/ 0 w 8941"/>
                  <a:gd name="T4" fmla="+- 0 11647 5060"/>
                  <a:gd name="T5" fmla="*/ 11647 h 10780"/>
                  <a:gd name="T6" fmla="*/ 2944 w 8941"/>
                  <a:gd name="T7" fmla="+- 0 15840 5060"/>
                  <a:gd name="T8" fmla="*/ 15840 h 10780"/>
                  <a:gd name="T9" fmla="*/ 8941 w 8941"/>
                  <a:gd name="T10" fmla="+- 0 8869 5060"/>
                  <a:gd name="T11" fmla="*/ 8869 h 10780"/>
                  <a:gd name="T12" fmla="*/ 5665 w 8941"/>
                  <a:gd name="T13" fmla="+- 0 5060 5060"/>
                  <a:gd name="T14" fmla="*/ 5060 h 10780"/>
                </a:gdLst>
                <a:ahLst/>
                <a:cxnLst>
                  <a:cxn ang="0">
                    <a:pos x="T0" y="T2"/>
                  </a:cxn>
                  <a:cxn ang="0">
                    <a:pos x="T3" y="T5"/>
                  </a:cxn>
                  <a:cxn ang="0">
                    <a:pos x="T6" y="T8"/>
                  </a:cxn>
                  <a:cxn ang="0">
                    <a:pos x="T9" y="T11"/>
                  </a:cxn>
                  <a:cxn ang="0">
                    <a:pos x="T12" y="T14"/>
                  </a:cxn>
                </a:cxnLst>
                <a:rect l="0" t="0" r="r" b="b"/>
                <a:pathLst>
                  <a:path w="8941" h="10780">
                    <a:moveTo>
                      <a:pt x="5665" y="0"/>
                    </a:moveTo>
                    <a:lnTo>
                      <a:pt x="0" y="6587"/>
                    </a:lnTo>
                    <a:lnTo>
                      <a:pt x="2944" y="10780"/>
                    </a:lnTo>
                    <a:lnTo>
                      <a:pt x="8941" y="3809"/>
                    </a:lnTo>
                    <a:lnTo>
                      <a:pt x="5665" y="0"/>
                    </a:lnTo>
                    <a:close/>
                  </a:path>
                </a:pathLst>
              </a:custGeom>
              <a:solidFill>
                <a:srgbClr val="D9D9D9"/>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s-DO" dirty="0"/>
              </a:p>
            </p:txBody>
          </p:sp>
        </p:grpSp>
        <p:grpSp>
          <p:nvGrpSpPr>
            <p:cNvPr id="5" name="Group 4">
              <a:extLst>
                <a:ext uri="{FF2B5EF4-FFF2-40B4-BE49-F238E27FC236}">
                  <a16:creationId xmlns:a16="http://schemas.microsoft.com/office/drawing/2014/main" id="{71B3C45B-0A5F-E440-0D70-7F038B3DAB24}"/>
                </a:ext>
              </a:extLst>
            </p:cNvPr>
            <p:cNvGrpSpPr>
              <a:grpSpLocks/>
            </p:cNvGrpSpPr>
            <p:nvPr/>
          </p:nvGrpSpPr>
          <p:grpSpPr bwMode="auto">
            <a:xfrm>
              <a:off x="0" y="3687"/>
              <a:ext cx="4921" cy="12080"/>
              <a:chOff x="0" y="3687"/>
              <a:chExt cx="4921" cy="12080"/>
            </a:xfrm>
          </p:grpSpPr>
          <p:sp>
            <p:nvSpPr>
              <p:cNvPr id="13" name="Freeform 100">
                <a:extLst>
                  <a:ext uri="{FF2B5EF4-FFF2-40B4-BE49-F238E27FC236}">
                    <a16:creationId xmlns:a16="http://schemas.microsoft.com/office/drawing/2014/main" id="{02AF1401-F7D3-BD13-E1F7-B4506B66B32E}"/>
                  </a:ext>
                </a:extLst>
              </p:cNvPr>
              <p:cNvSpPr>
                <a:spLocks/>
              </p:cNvSpPr>
              <p:nvPr/>
            </p:nvSpPr>
            <p:spPr bwMode="auto">
              <a:xfrm>
                <a:off x="0" y="3687"/>
                <a:ext cx="4921" cy="12080"/>
              </a:xfrm>
              <a:custGeom>
                <a:avLst/>
                <a:gdLst>
                  <a:gd name="T0" fmla="*/ 0 w 6125"/>
                  <a:gd name="T1" fmla="+- 0 4173 4173"/>
                  <a:gd name="T2" fmla="*/ 4173 h 11668"/>
                  <a:gd name="T3" fmla="*/ 0 w 6125"/>
                  <a:gd name="T4" fmla="+- 0 15840 4173"/>
                  <a:gd name="T5" fmla="*/ 15840 h 11668"/>
                  <a:gd name="T6" fmla="*/ 1928 w 6125"/>
                  <a:gd name="T7" fmla="+- 0 15840 4173"/>
                  <a:gd name="T8" fmla="*/ 15840 h 11668"/>
                  <a:gd name="T9" fmla="*/ 6125 w 6125"/>
                  <a:gd name="T10" fmla="+- 0 11097 4173"/>
                  <a:gd name="T11" fmla="*/ 11097 h 11668"/>
                  <a:gd name="T12" fmla="*/ 0 w 6125"/>
                  <a:gd name="T13" fmla="+- 0 4173 4173"/>
                  <a:gd name="T14" fmla="*/ 4173 h 11668"/>
                </a:gdLst>
                <a:ahLst/>
                <a:cxnLst>
                  <a:cxn ang="0">
                    <a:pos x="T0" y="T2"/>
                  </a:cxn>
                  <a:cxn ang="0">
                    <a:pos x="T3" y="T5"/>
                  </a:cxn>
                  <a:cxn ang="0">
                    <a:pos x="T6" y="T8"/>
                  </a:cxn>
                  <a:cxn ang="0">
                    <a:pos x="T9" y="T11"/>
                  </a:cxn>
                  <a:cxn ang="0">
                    <a:pos x="T12" y="T14"/>
                  </a:cxn>
                </a:cxnLst>
                <a:rect l="0" t="0" r="r" b="b"/>
                <a:pathLst>
                  <a:path w="6125" h="11668">
                    <a:moveTo>
                      <a:pt x="0" y="0"/>
                    </a:moveTo>
                    <a:lnTo>
                      <a:pt x="0" y="11667"/>
                    </a:lnTo>
                    <a:lnTo>
                      <a:pt x="1928" y="11667"/>
                    </a:lnTo>
                    <a:lnTo>
                      <a:pt x="6125" y="6924"/>
                    </a:lnTo>
                    <a:lnTo>
                      <a:pt x="0" y="0"/>
                    </a:lnTo>
                    <a:close/>
                  </a:path>
                </a:pathLst>
              </a:custGeom>
              <a:solidFill>
                <a:srgbClr val="001F5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s-DO" dirty="0"/>
              </a:p>
            </p:txBody>
          </p:sp>
        </p:grpSp>
        <p:pic>
          <p:nvPicPr>
            <p:cNvPr id="12" name="Picture 11">
              <a:extLst>
                <a:ext uri="{FF2B5EF4-FFF2-40B4-BE49-F238E27FC236}">
                  <a16:creationId xmlns:a16="http://schemas.microsoft.com/office/drawing/2014/main" id="{7A5D50CF-376D-9C8C-B5FD-F36D887B24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5" y="950"/>
              <a:ext cx="2080" cy="2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 name="Imagen 8">
            <a:extLst>
              <a:ext uri="{FF2B5EF4-FFF2-40B4-BE49-F238E27FC236}">
                <a16:creationId xmlns:a16="http://schemas.microsoft.com/office/drawing/2014/main" id="{B6866EA2-5386-1B88-9A42-F4D770737D91}"/>
              </a:ext>
            </a:extLst>
          </p:cNvPr>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4376461" y="54892"/>
            <a:ext cx="1499443" cy="1164374"/>
          </a:xfrm>
          <a:prstGeom prst="rect">
            <a:avLst/>
          </a:prstGeom>
          <a:noFill/>
          <a:ln>
            <a:noFill/>
          </a:ln>
        </p:spPr>
      </p:pic>
      <p:pic>
        <p:nvPicPr>
          <p:cNvPr id="17" name="Picture 3" descr="C:\Users\wb224794\Desktop\Logos\WB_S-WBG-Horizontal-RGB-high.jpg">
            <a:extLst>
              <a:ext uri="{FF2B5EF4-FFF2-40B4-BE49-F238E27FC236}">
                <a16:creationId xmlns:a16="http://schemas.microsoft.com/office/drawing/2014/main" id="{36337046-81FE-CB69-6C5C-C2E9BAFAF58D}"/>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65818" y="54892"/>
            <a:ext cx="2737717" cy="1164374"/>
          </a:xfrm>
          <a:prstGeom prst="rect">
            <a:avLst/>
          </a:prstGeom>
          <a:noFill/>
          <a:ln>
            <a:noFill/>
          </a:ln>
        </p:spPr>
      </p:pic>
      <p:sp>
        <p:nvSpPr>
          <p:cNvPr id="49" name="Freeform 109">
            <a:extLst>
              <a:ext uri="{FF2B5EF4-FFF2-40B4-BE49-F238E27FC236}">
                <a16:creationId xmlns:a16="http://schemas.microsoft.com/office/drawing/2014/main" id="{049597E6-BA96-7209-14D6-C2D244727010}"/>
              </a:ext>
            </a:extLst>
          </p:cNvPr>
          <p:cNvSpPr>
            <a:spLocks/>
          </p:cNvSpPr>
          <p:nvPr/>
        </p:nvSpPr>
        <p:spPr bwMode="auto">
          <a:xfrm>
            <a:off x="-5129" y="1266719"/>
            <a:ext cx="12197129" cy="0"/>
          </a:xfrm>
          <a:custGeom>
            <a:avLst/>
            <a:gdLst>
              <a:gd name="T0" fmla="+- 0 6086 6086"/>
              <a:gd name="T1" fmla="*/ T0 w 5110"/>
              <a:gd name="T2" fmla="+- 0 11401 11401"/>
              <a:gd name="T3" fmla="*/ 11401 h 20"/>
              <a:gd name="T4" fmla="+- 0 11196 6086"/>
              <a:gd name="T5" fmla="*/ T4 w 5110"/>
              <a:gd name="T6" fmla="+- 0 11421 11401"/>
              <a:gd name="T7" fmla="*/ 11421 h 20"/>
            </a:gdLst>
            <a:ahLst/>
            <a:cxnLst>
              <a:cxn ang="0">
                <a:pos x="T1" y="T3"/>
              </a:cxn>
              <a:cxn ang="0">
                <a:pos x="T5" y="T7"/>
              </a:cxn>
            </a:cxnLst>
            <a:rect l="0" t="0" r="r" b="b"/>
            <a:pathLst>
              <a:path w="5110" h="20">
                <a:moveTo>
                  <a:pt x="0" y="0"/>
                </a:moveTo>
                <a:lnTo>
                  <a:pt x="5110" y="20"/>
                </a:lnTo>
              </a:path>
            </a:pathLst>
          </a:custGeom>
          <a:noFill/>
          <a:ln w="25400">
            <a:solidFill>
              <a:srgbClr val="C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s-DO" dirty="0"/>
          </a:p>
        </p:txBody>
      </p:sp>
      <p:sp>
        <p:nvSpPr>
          <p:cNvPr id="6" name="TextBox 5">
            <a:extLst>
              <a:ext uri="{FF2B5EF4-FFF2-40B4-BE49-F238E27FC236}">
                <a16:creationId xmlns:a16="http://schemas.microsoft.com/office/drawing/2014/main" id="{342C4244-F14C-9205-9103-542D4AD48D4B}"/>
              </a:ext>
            </a:extLst>
          </p:cNvPr>
          <p:cNvSpPr txBox="1"/>
          <p:nvPr/>
        </p:nvSpPr>
        <p:spPr>
          <a:xfrm>
            <a:off x="3694333" y="1903673"/>
            <a:ext cx="6462346" cy="390684"/>
          </a:xfrm>
          <a:prstGeom prst="rect">
            <a:avLst/>
          </a:prstGeom>
          <a:noFill/>
        </p:spPr>
        <p:txBody>
          <a:bodyPr wrap="square">
            <a:spAutoFit/>
          </a:bodyPr>
          <a:lstStyle/>
          <a:p>
            <a:pPr marL="228600" marR="0" algn="ctr" eaLnBrk="0" hangingPunct="0">
              <a:lnSpc>
                <a:spcPct val="115000"/>
              </a:lnSpc>
              <a:spcBef>
                <a:spcPts val="600"/>
              </a:spcBef>
              <a:spcAft>
                <a:spcPts val="600"/>
              </a:spcAft>
            </a:pPr>
            <a:r>
              <a:rPr lang="es-DO"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Protocolo de activación del </a:t>
            </a:r>
            <a:r>
              <a:rPr lang="es-DO" sz="1800" b="1" dirty="0" err="1">
                <a:solidFill>
                  <a:srgbClr val="FF0000"/>
                </a:solidFill>
                <a:effectLst/>
                <a:latin typeface="Calibri" panose="020F0502020204030204" pitchFamily="34" charset="0"/>
                <a:ea typeface="Times New Roman" panose="02020603050405020304" pitchFamily="18" charset="0"/>
                <a:cs typeface="Arial" panose="020B0604020202020204" pitchFamily="34" charset="0"/>
              </a:rPr>
              <a:t>CERC</a:t>
            </a:r>
            <a:r>
              <a:rPr lang="es-DO"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 (3)</a:t>
            </a:r>
          </a:p>
        </p:txBody>
      </p:sp>
      <p:sp>
        <p:nvSpPr>
          <p:cNvPr id="18" name="TextBox 17">
            <a:extLst>
              <a:ext uri="{FF2B5EF4-FFF2-40B4-BE49-F238E27FC236}">
                <a16:creationId xmlns:a16="http://schemas.microsoft.com/office/drawing/2014/main" id="{5E1E8F12-0359-02AA-7A88-44345C088C90}"/>
              </a:ext>
            </a:extLst>
          </p:cNvPr>
          <p:cNvSpPr txBox="1"/>
          <p:nvPr/>
        </p:nvSpPr>
        <p:spPr>
          <a:xfrm>
            <a:off x="2084194" y="1454754"/>
            <a:ext cx="8224401" cy="400110"/>
          </a:xfrm>
          <a:prstGeom prst="rect">
            <a:avLst/>
          </a:prstGeom>
          <a:solidFill>
            <a:srgbClr val="002060"/>
          </a:solidFill>
        </p:spPr>
        <p:txBody>
          <a:bodyPr wrap="square" rtlCol="0">
            <a:spAutoFit/>
          </a:bodyPr>
          <a:lstStyle/>
          <a:p>
            <a:pPr algn="just"/>
            <a:r>
              <a:rPr lang="es-DO" sz="2000" b="1" dirty="0">
                <a:solidFill>
                  <a:schemeClr val="bg1"/>
                </a:solidFill>
                <a:ea typeface="HGPGothicE" panose="020B0400000000000000" pitchFamily="34" charset="-128"/>
              </a:rPr>
              <a:t>INFORMACIONES GENERALES DEL COMPONENTE 5 DEL PROYECTO - </a:t>
            </a:r>
            <a:r>
              <a:rPr lang="es-DO" sz="2000" b="1" dirty="0" err="1">
                <a:solidFill>
                  <a:schemeClr val="bg1"/>
                </a:solidFill>
                <a:ea typeface="HGPGothicE" panose="020B0400000000000000" pitchFamily="34" charset="-128"/>
              </a:rPr>
              <a:t>CERC</a:t>
            </a:r>
            <a:endParaRPr lang="es-DO" sz="2000" b="1" dirty="0">
              <a:solidFill>
                <a:schemeClr val="bg1"/>
              </a:solidFill>
              <a:ea typeface="HGPGothicE" panose="020B0400000000000000" pitchFamily="34" charset="-128"/>
            </a:endParaRPr>
          </a:p>
        </p:txBody>
      </p:sp>
      <p:sp>
        <p:nvSpPr>
          <p:cNvPr id="8" name="TextBox 7">
            <a:extLst>
              <a:ext uri="{FF2B5EF4-FFF2-40B4-BE49-F238E27FC236}">
                <a16:creationId xmlns:a16="http://schemas.microsoft.com/office/drawing/2014/main" id="{5F2D1A06-D7F1-5001-2562-8D8215B9D8F5}"/>
              </a:ext>
            </a:extLst>
          </p:cNvPr>
          <p:cNvSpPr txBox="1"/>
          <p:nvPr/>
        </p:nvSpPr>
        <p:spPr>
          <a:xfrm>
            <a:off x="2674651" y="2354018"/>
            <a:ext cx="8782334" cy="573298"/>
          </a:xfrm>
          <a:prstGeom prst="rect">
            <a:avLst/>
          </a:prstGeom>
          <a:noFill/>
        </p:spPr>
        <p:txBody>
          <a:bodyPr wrap="square">
            <a:spAutoFit/>
          </a:bodyPr>
          <a:lstStyle>
            <a:defPPr>
              <a:defRPr lang="es-DO"/>
            </a:defPPr>
            <a:lvl1pPr marR="0" lvl="0" algn="just">
              <a:lnSpc>
                <a:spcPct val="115000"/>
              </a:lnSpc>
              <a:spcBef>
                <a:spcPts val="600"/>
              </a:spcBef>
              <a:spcAft>
                <a:spcPts val="1200"/>
              </a:spcAft>
              <a:buSzPts val="1100"/>
              <a:defRPr sz="1400" b="1">
                <a:effectLst/>
                <a:latin typeface="Calibri" panose="020F0502020204030204" pitchFamily="34" charset="0"/>
                <a:ea typeface="Times New Roman" panose="02020603050405020304" pitchFamily="18" charset="0"/>
                <a:cs typeface="Arial" panose="020B0604020202020204" pitchFamily="34" charset="0"/>
              </a:defRPr>
            </a:lvl1pPr>
          </a:lstStyle>
          <a:p>
            <a:r>
              <a:rPr lang="es-ES" dirty="0"/>
              <a:t>Solicitud de activación del </a:t>
            </a:r>
            <a:r>
              <a:rPr lang="es-ES" dirty="0" err="1"/>
              <a:t>CERC</a:t>
            </a:r>
            <a:r>
              <a:rPr lang="es-ES" dirty="0"/>
              <a:t>. </a:t>
            </a:r>
            <a:r>
              <a:rPr lang="en-US" b="0" dirty="0"/>
              <a:t>Para </a:t>
            </a:r>
            <a:r>
              <a:rPr lang="en-US" b="0" dirty="0" err="1"/>
              <a:t>activar</a:t>
            </a:r>
            <a:r>
              <a:rPr lang="en-US" b="0" dirty="0"/>
              <a:t> </a:t>
            </a:r>
            <a:r>
              <a:rPr lang="en-US" b="0" dirty="0" err="1"/>
              <a:t>el</a:t>
            </a:r>
            <a:r>
              <a:rPr lang="en-US" b="0" dirty="0"/>
              <a:t> CERC, </a:t>
            </a:r>
            <a:r>
              <a:rPr lang="en-US" b="0" dirty="0" err="1"/>
              <a:t>el</a:t>
            </a:r>
            <a:r>
              <a:rPr lang="en-US" b="0" dirty="0"/>
              <a:t> </a:t>
            </a:r>
            <a:r>
              <a:rPr lang="en-US" b="0" dirty="0" err="1"/>
              <a:t>Gobierno</a:t>
            </a:r>
            <a:r>
              <a:rPr lang="en-US" b="0" dirty="0"/>
              <a:t> </a:t>
            </a:r>
            <a:r>
              <a:rPr lang="en-US" b="0" dirty="0" err="1"/>
              <a:t>por</a:t>
            </a:r>
            <a:r>
              <a:rPr lang="en-US" b="0" dirty="0"/>
              <a:t> </a:t>
            </a:r>
            <a:r>
              <a:rPr lang="en-US" b="0" dirty="0" err="1"/>
              <a:t>intermedio</a:t>
            </a:r>
            <a:r>
              <a:rPr lang="en-US" b="0" dirty="0"/>
              <a:t> del MH </a:t>
            </a:r>
            <a:r>
              <a:rPr lang="en-US" b="0" dirty="0" err="1"/>
              <a:t>enviará</a:t>
            </a:r>
            <a:r>
              <a:rPr lang="en-US" b="0" dirty="0"/>
              <a:t> </a:t>
            </a:r>
            <a:r>
              <a:rPr lang="en-US" b="0" dirty="0" err="1"/>
              <a:t>una</a:t>
            </a:r>
            <a:r>
              <a:rPr lang="en-US" b="0" dirty="0"/>
              <a:t> carta de solicitud </a:t>
            </a:r>
            <a:r>
              <a:rPr lang="en-US" b="0" dirty="0" err="1"/>
              <a:t>dirigida</a:t>
            </a:r>
            <a:r>
              <a:rPr lang="en-US" b="0" dirty="0"/>
              <a:t> al Director del Banco para Centro América con </a:t>
            </a:r>
            <a:r>
              <a:rPr lang="en-US" b="0" dirty="0" err="1"/>
              <a:t>copia</a:t>
            </a:r>
            <a:r>
              <a:rPr lang="en-US" b="0" dirty="0"/>
              <a:t> a la </a:t>
            </a:r>
            <a:r>
              <a:rPr lang="en-US" b="0" dirty="0" err="1"/>
              <a:t>Gerencia</a:t>
            </a:r>
            <a:r>
              <a:rPr lang="en-US" b="0" dirty="0"/>
              <a:t> del Proyecto. </a:t>
            </a:r>
            <a:endParaRPr lang="es-DO" b="0" dirty="0"/>
          </a:p>
        </p:txBody>
      </p:sp>
      <p:graphicFrame>
        <p:nvGraphicFramePr>
          <p:cNvPr id="11" name="Table 10">
            <a:extLst>
              <a:ext uri="{FF2B5EF4-FFF2-40B4-BE49-F238E27FC236}">
                <a16:creationId xmlns:a16="http://schemas.microsoft.com/office/drawing/2014/main" id="{4C4BDDBE-D073-2826-2CFE-1C8C861D873A}"/>
              </a:ext>
            </a:extLst>
          </p:cNvPr>
          <p:cNvGraphicFramePr>
            <a:graphicFrameLocks noGrp="1"/>
          </p:cNvGraphicFramePr>
          <p:nvPr>
            <p:extLst>
              <p:ext uri="{D42A27DB-BD31-4B8C-83A1-F6EECF244321}">
                <p14:modId xmlns:p14="http://schemas.microsoft.com/office/powerpoint/2010/main" val="2050940680"/>
              </p:ext>
            </p:extLst>
          </p:nvPr>
        </p:nvGraphicFramePr>
        <p:xfrm>
          <a:off x="4167288" y="3086599"/>
          <a:ext cx="5937250" cy="2409776"/>
        </p:xfrm>
        <a:graphic>
          <a:graphicData uri="http://schemas.openxmlformats.org/drawingml/2006/table">
            <a:tbl>
              <a:tblPr firstRow="1" firstCol="1" bandRow="1">
                <a:tableStyleId>{3B4B98B0-60AC-42C2-AFA5-B58CD77FA1E5}</a:tableStyleId>
              </a:tblPr>
              <a:tblGrid>
                <a:gridCol w="2968625">
                  <a:extLst>
                    <a:ext uri="{9D8B030D-6E8A-4147-A177-3AD203B41FA5}">
                      <a16:colId xmlns:a16="http://schemas.microsoft.com/office/drawing/2014/main" val="2078099716"/>
                    </a:ext>
                  </a:extLst>
                </a:gridCol>
                <a:gridCol w="2968625">
                  <a:extLst>
                    <a:ext uri="{9D8B030D-6E8A-4147-A177-3AD203B41FA5}">
                      <a16:colId xmlns:a16="http://schemas.microsoft.com/office/drawing/2014/main" val="972660744"/>
                    </a:ext>
                  </a:extLst>
                </a:gridCol>
              </a:tblGrid>
              <a:tr h="246813">
                <a:tc>
                  <a:txBody>
                    <a:bodyPr/>
                    <a:lstStyle/>
                    <a:p>
                      <a:pPr marL="0" marR="0" algn="just">
                        <a:lnSpc>
                          <a:spcPct val="115000"/>
                        </a:lnSpc>
                        <a:spcBef>
                          <a:spcPts val="600"/>
                        </a:spcBef>
                        <a:spcAft>
                          <a:spcPts val="600"/>
                        </a:spcAft>
                      </a:pPr>
                      <a:r>
                        <a:rPr lang="es-ES" sz="1050">
                          <a:effectLst/>
                        </a:rPr>
                        <a:t>Contenido de Carta de Solicitud de Activación</a:t>
                      </a:r>
                      <a:endParaRPr lang="es-D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15000"/>
                        </a:lnSpc>
                        <a:spcBef>
                          <a:spcPts val="600"/>
                        </a:spcBef>
                        <a:spcAft>
                          <a:spcPts val="600"/>
                        </a:spcAft>
                      </a:pPr>
                      <a:r>
                        <a:rPr lang="es-ES" sz="1050">
                          <a:effectLst/>
                        </a:rPr>
                        <a:t>Documentos a adjuntar en solicitud de activación</a:t>
                      </a:r>
                      <a:endParaRPr lang="es-DO"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987255986"/>
                  </a:ext>
                </a:extLst>
              </a:tr>
              <a:tr h="2162963">
                <a:tc>
                  <a:txBody>
                    <a:bodyPr/>
                    <a:lstStyle/>
                    <a:p>
                      <a:pPr marL="342900" marR="0" lvl="0" indent="-342900" algn="just">
                        <a:lnSpc>
                          <a:spcPct val="115000"/>
                        </a:lnSpc>
                        <a:spcBef>
                          <a:spcPts val="600"/>
                        </a:spcBef>
                        <a:spcAft>
                          <a:spcPts val="0"/>
                        </a:spcAft>
                        <a:buFont typeface="+mj-lt"/>
                        <a:buAutoNum type="romanLcPeriod"/>
                      </a:pPr>
                      <a:r>
                        <a:rPr lang="es-ES" sz="1050" dirty="0">
                          <a:effectLst/>
                        </a:rPr>
                        <a:t>Descripción de emergencia/desastre que suscita la necesidad de activación del </a:t>
                      </a:r>
                      <a:r>
                        <a:rPr lang="es-ES" sz="1050" dirty="0" err="1">
                          <a:effectLst/>
                        </a:rPr>
                        <a:t>CERC</a:t>
                      </a:r>
                      <a:r>
                        <a:rPr lang="es-ES" sz="1050" dirty="0">
                          <a:effectLst/>
                        </a:rPr>
                        <a:t>.</a:t>
                      </a:r>
                      <a:endParaRPr lang="es-DO" sz="1100" dirty="0">
                        <a:effectLst/>
                      </a:endParaRPr>
                    </a:p>
                    <a:p>
                      <a:pPr marL="342900" marR="0" lvl="0" indent="-342900" algn="just">
                        <a:lnSpc>
                          <a:spcPct val="115000"/>
                        </a:lnSpc>
                        <a:spcBef>
                          <a:spcPts val="0"/>
                        </a:spcBef>
                        <a:spcAft>
                          <a:spcPts val="0"/>
                        </a:spcAft>
                        <a:buFont typeface="+mj-lt"/>
                        <a:buAutoNum type="romanLcPeriod"/>
                      </a:pPr>
                      <a:r>
                        <a:rPr lang="es-ES" sz="1050" dirty="0">
                          <a:effectLst/>
                        </a:rPr>
                        <a:t>Nombre completo y código de proyecto</a:t>
                      </a:r>
                      <a:endParaRPr lang="es-DO" sz="1100" dirty="0">
                        <a:effectLst/>
                      </a:endParaRPr>
                    </a:p>
                    <a:p>
                      <a:pPr marL="342900" marR="0" lvl="0" indent="-342900" algn="just">
                        <a:lnSpc>
                          <a:spcPct val="115000"/>
                        </a:lnSpc>
                        <a:spcBef>
                          <a:spcPts val="0"/>
                        </a:spcBef>
                        <a:spcAft>
                          <a:spcPts val="0"/>
                        </a:spcAft>
                        <a:buFont typeface="+mj-lt"/>
                        <a:buAutoNum type="romanLcPeriod"/>
                      </a:pPr>
                      <a:r>
                        <a:rPr lang="es-ES" sz="1050" dirty="0">
                          <a:effectLst/>
                        </a:rPr>
                        <a:t>Confirmación de condiciones de efectividad según acuerdo de financiamiento.</a:t>
                      </a:r>
                      <a:endParaRPr lang="es-DO" sz="1100" dirty="0">
                        <a:effectLst/>
                      </a:endParaRPr>
                    </a:p>
                    <a:p>
                      <a:pPr marL="342900" marR="0" lvl="0" indent="-342900" algn="just">
                        <a:lnSpc>
                          <a:spcPct val="115000"/>
                        </a:lnSpc>
                        <a:spcBef>
                          <a:spcPts val="0"/>
                        </a:spcBef>
                        <a:spcAft>
                          <a:spcPts val="0"/>
                        </a:spcAft>
                        <a:buFont typeface="+mj-lt"/>
                        <a:buAutoNum type="romanLcPeriod"/>
                      </a:pPr>
                      <a:r>
                        <a:rPr lang="es-ES" sz="1050" dirty="0">
                          <a:effectLst/>
                        </a:rPr>
                        <a:t>Monto solicitado para activación del </a:t>
                      </a:r>
                      <a:r>
                        <a:rPr lang="es-ES" sz="1050" dirty="0" err="1">
                          <a:effectLst/>
                        </a:rPr>
                        <a:t>CERC</a:t>
                      </a:r>
                      <a:endParaRPr lang="es-DO" sz="1100" dirty="0">
                        <a:effectLst/>
                      </a:endParaRPr>
                    </a:p>
                    <a:p>
                      <a:pPr marL="342900" marR="0" lvl="0" indent="-342900" algn="just">
                        <a:lnSpc>
                          <a:spcPct val="115000"/>
                        </a:lnSpc>
                        <a:spcBef>
                          <a:spcPts val="0"/>
                        </a:spcBef>
                        <a:spcAft>
                          <a:spcPts val="0"/>
                        </a:spcAft>
                        <a:buFont typeface="+mj-lt"/>
                        <a:buAutoNum type="romanLcPeriod"/>
                      </a:pPr>
                      <a:r>
                        <a:rPr lang="es-ES" sz="1050" dirty="0">
                          <a:effectLst/>
                        </a:rPr>
                        <a:t>Designación de UE-</a:t>
                      </a:r>
                      <a:r>
                        <a:rPr lang="es-ES" sz="1050" dirty="0" err="1">
                          <a:effectLst/>
                        </a:rPr>
                        <a:t>CERCs</a:t>
                      </a:r>
                      <a:endParaRPr lang="es-DO" sz="1100" dirty="0">
                        <a:effectLst/>
                      </a:endParaRPr>
                    </a:p>
                    <a:p>
                      <a:pPr marL="342900" marR="0" lvl="0" indent="-342900" algn="just">
                        <a:lnSpc>
                          <a:spcPct val="115000"/>
                        </a:lnSpc>
                        <a:spcBef>
                          <a:spcPts val="0"/>
                        </a:spcBef>
                        <a:spcAft>
                          <a:spcPts val="0"/>
                        </a:spcAft>
                        <a:buFont typeface="+mj-lt"/>
                        <a:buAutoNum type="romanLcPeriod"/>
                      </a:pPr>
                      <a:r>
                        <a:rPr lang="es-ES" sz="1050" dirty="0">
                          <a:effectLst/>
                        </a:rPr>
                        <a:t>Confirmación del plazo de ejecución del </a:t>
                      </a:r>
                      <a:r>
                        <a:rPr lang="es-ES" sz="1050" dirty="0" err="1">
                          <a:effectLst/>
                        </a:rPr>
                        <a:t>CERC</a:t>
                      </a:r>
                      <a:endParaRPr lang="es-D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mj-lt"/>
                        <a:buAutoNum type="alphaLcPeriod"/>
                      </a:pPr>
                      <a:r>
                        <a:rPr lang="es-ES" sz="1050" dirty="0">
                          <a:effectLst/>
                        </a:rPr>
                        <a:t>Copia de documento de validación de evento elegible (ej. Declaratoria de Situación de Desastre)</a:t>
                      </a:r>
                      <a:endParaRPr lang="es-DO" sz="1100" dirty="0">
                        <a:effectLst/>
                      </a:endParaRPr>
                    </a:p>
                    <a:p>
                      <a:pPr marL="342900" marR="0" lvl="0" indent="-342900">
                        <a:lnSpc>
                          <a:spcPct val="115000"/>
                        </a:lnSpc>
                        <a:spcBef>
                          <a:spcPts val="0"/>
                        </a:spcBef>
                        <a:spcAft>
                          <a:spcPts val="0"/>
                        </a:spcAft>
                        <a:buFont typeface="+mj-lt"/>
                        <a:buAutoNum type="alphaLcPeriod"/>
                      </a:pPr>
                      <a:r>
                        <a:rPr lang="es-ES" sz="1050" dirty="0">
                          <a:effectLst/>
                        </a:rPr>
                        <a:t>Informe de Evaluación Preliminar de Afectaciones, Daños y Necesidades (</a:t>
                      </a:r>
                      <a:r>
                        <a:rPr lang="es-ES" sz="1050" dirty="0" err="1">
                          <a:effectLst/>
                        </a:rPr>
                        <a:t>EDAN</a:t>
                      </a:r>
                      <a:r>
                        <a:rPr lang="es-ES" sz="1050" dirty="0">
                          <a:effectLst/>
                        </a:rPr>
                        <a:t>)</a:t>
                      </a:r>
                      <a:endParaRPr lang="es-DO" sz="1100" dirty="0">
                        <a:effectLst/>
                      </a:endParaRPr>
                    </a:p>
                    <a:p>
                      <a:pPr marL="342900" marR="0" lvl="0" indent="-342900">
                        <a:lnSpc>
                          <a:spcPct val="115000"/>
                        </a:lnSpc>
                        <a:spcBef>
                          <a:spcPts val="0"/>
                        </a:spcBef>
                        <a:spcAft>
                          <a:spcPts val="800"/>
                        </a:spcAft>
                        <a:buFont typeface="+mj-lt"/>
                        <a:buAutoNum type="alphaLcPeriod"/>
                      </a:pPr>
                      <a:r>
                        <a:rPr lang="es-ES" sz="1050" dirty="0">
                          <a:effectLst/>
                        </a:rPr>
                        <a:t>Plan de Atención de Emergencias para el </a:t>
                      </a:r>
                      <a:r>
                        <a:rPr lang="es-ES" sz="1050" dirty="0" err="1">
                          <a:effectLst/>
                        </a:rPr>
                        <a:t>CERC</a:t>
                      </a:r>
                      <a:r>
                        <a:rPr lang="es-ES" sz="1050" dirty="0">
                          <a:effectLst/>
                        </a:rPr>
                        <a:t> (</a:t>
                      </a:r>
                      <a:r>
                        <a:rPr lang="es-ES" sz="1050" dirty="0" err="1">
                          <a:effectLst/>
                        </a:rPr>
                        <a:t>PAE-CERC</a:t>
                      </a:r>
                      <a:r>
                        <a:rPr lang="es-ES" sz="1050" dirty="0">
                          <a:effectLst/>
                        </a:rPr>
                        <a:t>)</a:t>
                      </a:r>
                      <a:endParaRPr lang="es-D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953949368"/>
                  </a:ext>
                </a:extLst>
              </a:tr>
            </a:tbl>
          </a:graphicData>
        </a:graphic>
      </p:graphicFrame>
      <p:sp>
        <p:nvSpPr>
          <p:cNvPr id="20" name="TextBox 19">
            <a:extLst>
              <a:ext uri="{FF2B5EF4-FFF2-40B4-BE49-F238E27FC236}">
                <a16:creationId xmlns:a16="http://schemas.microsoft.com/office/drawing/2014/main" id="{CA28F2F5-6101-467A-85E1-67DAEAD75CAC}"/>
              </a:ext>
            </a:extLst>
          </p:cNvPr>
          <p:cNvSpPr txBox="1"/>
          <p:nvPr/>
        </p:nvSpPr>
        <p:spPr>
          <a:xfrm>
            <a:off x="2842498" y="5662553"/>
            <a:ext cx="8166016" cy="1068819"/>
          </a:xfrm>
          <a:prstGeom prst="rect">
            <a:avLst/>
          </a:prstGeom>
          <a:noFill/>
        </p:spPr>
        <p:txBody>
          <a:bodyPr wrap="square">
            <a:spAutoFit/>
          </a:bodyPr>
          <a:lstStyle>
            <a:defPPr>
              <a:defRPr lang="es-DO"/>
            </a:defPPr>
            <a:lvl1pPr marR="0" lvl="0" algn="just">
              <a:lnSpc>
                <a:spcPct val="115000"/>
              </a:lnSpc>
              <a:spcBef>
                <a:spcPts val="600"/>
              </a:spcBef>
              <a:spcAft>
                <a:spcPts val="1200"/>
              </a:spcAft>
              <a:buSzPts val="1100"/>
              <a:defRPr sz="1400" b="1">
                <a:effectLst/>
                <a:latin typeface="Calibri" panose="020F0502020204030204" pitchFamily="34" charset="0"/>
                <a:ea typeface="Times New Roman" panose="02020603050405020304" pitchFamily="18" charset="0"/>
                <a:cs typeface="Arial" panose="020B0604020202020204" pitchFamily="34" charset="0"/>
              </a:defRPr>
            </a:lvl1pPr>
          </a:lstStyle>
          <a:p>
            <a:r>
              <a:rPr lang="es-ES" dirty="0"/>
              <a:t>Comunicación de activación y levantamiento de condiciones de desembolso. </a:t>
            </a:r>
            <a:r>
              <a:rPr lang="es-ES" b="0" dirty="0"/>
              <a:t>El Banco a través del Director de País, previa revisión del cumplimiento de las condiciones de desembolso establecidas en el acuerdo de financiamiento para el </a:t>
            </a:r>
            <a:r>
              <a:rPr lang="es-ES" b="0" dirty="0" err="1"/>
              <a:t>CERC</a:t>
            </a:r>
            <a:r>
              <a:rPr lang="es-ES" b="0" dirty="0"/>
              <a:t>, comunicará mediante carta dirigida al Ministerio de Hacienda su conformidad a la solicitud de activación. </a:t>
            </a:r>
            <a:endParaRPr lang="es-DO" b="0" dirty="0"/>
          </a:p>
        </p:txBody>
      </p:sp>
    </p:spTree>
    <p:extLst>
      <p:ext uri="{BB962C8B-B14F-4D97-AF65-F5344CB8AC3E}">
        <p14:creationId xmlns:p14="http://schemas.microsoft.com/office/powerpoint/2010/main" val="34066503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28004C-428B-64D7-6248-B14EFCE96C3A}"/>
            </a:ext>
          </a:extLst>
        </p:cNvPr>
        <p:cNvGrpSpPr/>
        <p:nvPr/>
      </p:nvGrpSpPr>
      <p:grpSpPr>
        <a:xfrm>
          <a:off x="0" y="0"/>
          <a:ext cx="0" cy="0"/>
          <a:chOff x="0" y="0"/>
          <a:chExt cx="0" cy="0"/>
        </a:xfrm>
      </p:grpSpPr>
      <p:grpSp>
        <p:nvGrpSpPr>
          <p:cNvPr id="2" name="Grupo 64">
            <a:extLst>
              <a:ext uri="{FF2B5EF4-FFF2-40B4-BE49-F238E27FC236}">
                <a16:creationId xmlns:a16="http://schemas.microsoft.com/office/drawing/2014/main" id="{2447E6BE-82CB-251E-2AF8-C7E0C4134C6A}"/>
              </a:ext>
            </a:extLst>
          </p:cNvPr>
          <p:cNvGrpSpPr>
            <a:grpSpLocks/>
          </p:cNvGrpSpPr>
          <p:nvPr/>
        </p:nvGrpSpPr>
        <p:grpSpPr bwMode="auto">
          <a:xfrm>
            <a:off x="-722423" y="0"/>
            <a:ext cx="6733199" cy="6945529"/>
            <a:chOff x="-995" y="950"/>
            <a:chExt cx="9340" cy="15156"/>
          </a:xfrm>
        </p:grpSpPr>
        <p:grpSp>
          <p:nvGrpSpPr>
            <p:cNvPr id="4" name="Group 3">
              <a:extLst>
                <a:ext uri="{FF2B5EF4-FFF2-40B4-BE49-F238E27FC236}">
                  <a16:creationId xmlns:a16="http://schemas.microsoft.com/office/drawing/2014/main" id="{97F21BC5-90C4-9F5B-E973-33E3D86AF079}"/>
                </a:ext>
              </a:extLst>
            </p:cNvPr>
            <p:cNvGrpSpPr>
              <a:grpSpLocks/>
            </p:cNvGrpSpPr>
            <p:nvPr/>
          </p:nvGrpSpPr>
          <p:grpSpPr bwMode="auto">
            <a:xfrm>
              <a:off x="-995" y="8358"/>
              <a:ext cx="9340" cy="7748"/>
              <a:chOff x="-995" y="8358"/>
              <a:chExt cx="9340" cy="7748"/>
            </a:xfrm>
          </p:grpSpPr>
          <p:sp>
            <p:nvSpPr>
              <p:cNvPr id="14" name="Freeform 98">
                <a:extLst>
                  <a:ext uri="{FF2B5EF4-FFF2-40B4-BE49-F238E27FC236}">
                    <a16:creationId xmlns:a16="http://schemas.microsoft.com/office/drawing/2014/main" id="{85EEAA1E-FA27-5FE1-2E8A-C306E7A202D2}"/>
                  </a:ext>
                </a:extLst>
              </p:cNvPr>
              <p:cNvSpPr>
                <a:spLocks/>
              </p:cNvSpPr>
              <p:nvPr/>
            </p:nvSpPr>
            <p:spPr bwMode="auto">
              <a:xfrm>
                <a:off x="-995" y="8358"/>
                <a:ext cx="9340" cy="7748"/>
              </a:xfrm>
              <a:custGeom>
                <a:avLst/>
                <a:gdLst>
                  <a:gd name="T0" fmla="*/ 5665 w 8941"/>
                  <a:gd name="T1" fmla="+- 0 5060 5060"/>
                  <a:gd name="T2" fmla="*/ 5060 h 10780"/>
                  <a:gd name="T3" fmla="*/ 0 w 8941"/>
                  <a:gd name="T4" fmla="+- 0 11647 5060"/>
                  <a:gd name="T5" fmla="*/ 11647 h 10780"/>
                  <a:gd name="T6" fmla="*/ 2944 w 8941"/>
                  <a:gd name="T7" fmla="+- 0 15840 5060"/>
                  <a:gd name="T8" fmla="*/ 15840 h 10780"/>
                  <a:gd name="T9" fmla="*/ 8941 w 8941"/>
                  <a:gd name="T10" fmla="+- 0 8869 5060"/>
                  <a:gd name="T11" fmla="*/ 8869 h 10780"/>
                  <a:gd name="T12" fmla="*/ 5665 w 8941"/>
                  <a:gd name="T13" fmla="+- 0 5060 5060"/>
                  <a:gd name="T14" fmla="*/ 5060 h 10780"/>
                </a:gdLst>
                <a:ahLst/>
                <a:cxnLst>
                  <a:cxn ang="0">
                    <a:pos x="T0" y="T2"/>
                  </a:cxn>
                  <a:cxn ang="0">
                    <a:pos x="T3" y="T5"/>
                  </a:cxn>
                  <a:cxn ang="0">
                    <a:pos x="T6" y="T8"/>
                  </a:cxn>
                  <a:cxn ang="0">
                    <a:pos x="T9" y="T11"/>
                  </a:cxn>
                  <a:cxn ang="0">
                    <a:pos x="T12" y="T14"/>
                  </a:cxn>
                </a:cxnLst>
                <a:rect l="0" t="0" r="r" b="b"/>
                <a:pathLst>
                  <a:path w="8941" h="10780">
                    <a:moveTo>
                      <a:pt x="5665" y="0"/>
                    </a:moveTo>
                    <a:lnTo>
                      <a:pt x="0" y="6587"/>
                    </a:lnTo>
                    <a:lnTo>
                      <a:pt x="2944" y="10780"/>
                    </a:lnTo>
                    <a:lnTo>
                      <a:pt x="8941" y="3809"/>
                    </a:lnTo>
                    <a:lnTo>
                      <a:pt x="5665" y="0"/>
                    </a:lnTo>
                    <a:close/>
                  </a:path>
                </a:pathLst>
              </a:custGeom>
              <a:solidFill>
                <a:srgbClr val="D9D9D9"/>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s-DO" dirty="0"/>
              </a:p>
            </p:txBody>
          </p:sp>
        </p:grpSp>
        <p:grpSp>
          <p:nvGrpSpPr>
            <p:cNvPr id="5" name="Group 4">
              <a:extLst>
                <a:ext uri="{FF2B5EF4-FFF2-40B4-BE49-F238E27FC236}">
                  <a16:creationId xmlns:a16="http://schemas.microsoft.com/office/drawing/2014/main" id="{96548B69-3DEC-9542-F764-F1EEBF179E44}"/>
                </a:ext>
              </a:extLst>
            </p:cNvPr>
            <p:cNvGrpSpPr>
              <a:grpSpLocks/>
            </p:cNvGrpSpPr>
            <p:nvPr/>
          </p:nvGrpSpPr>
          <p:grpSpPr bwMode="auto">
            <a:xfrm>
              <a:off x="0" y="3687"/>
              <a:ext cx="4921" cy="12080"/>
              <a:chOff x="0" y="3687"/>
              <a:chExt cx="4921" cy="12080"/>
            </a:xfrm>
          </p:grpSpPr>
          <p:sp>
            <p:nvSpPr>
              <p:cNvPr id="13" name="Freeform 100">
                <a:extLst>
                  <a:ext uri="{FF2B5EF4-FFF2-40B4-BE49-F238E27FC236}">
                    <a16:creationId xmlns:a16="http://schemas.microsoft.com/office/drawing/2014/main" id="{8BEF5218-0D30-C188-FA36-A1AAEAD4A02C}"/>
                  </a:ext>
                </a:extLst>
              </p:cNvPr>
              <p:cNvSpPr>
                <a:spLocks/>
              </p:cNvSpPr>
              <p:nvPr/>
            </p:nvSpPr>
            <p:spPr bwMode="auto">
              <a:xfrm>
                <a:off x="0" y="3687"/>
                <a:ext cx="4921" cy="12080"/>
              </a:xfrm>
              <a:custGeom>
                <a:avLst/>
                <a:gdLst>
                  <a:gd name="T0" fmla="*/ 0 w 6125"/>
                  <a:gd name="T1" fmla="+- 0 4173 4173"/>
                  <a:gd name="T2" fmla="*/ 4173 h 11668"/>
                  <a:gd name="T3" fmla="*/ 0 w 6125"/>
                  <a:gd name="T4" fmla="+- 0 15840 4173"/>
                  <a:gd name="T5" fmla="*/ 15840 h 11668"/>
                  <a:gd name="T6" fmla="*/ 1928 w 6125"/>
                  <a:gd name="T7" fmla="+- 0 15840 4173"/>
                  <a:gd name="T8" fmla="*/ 15840 h 11668"/>
                  <a:gd name="T9" fmla="*/ 6125 w 6125"/>
                  <a:gd name="T10" fmla="+- 0 11097 4173"/>
                  <a:gd name="T11" fmla="*/ 11097 h 11668"/>
                  <a:gd name="T12" fmla="*/ 0 w 6125"/>
                  <a:gd name="T13" fmla="+- 0 4173 4173"/>
                  <a:gd name="T14" fmla="*/ 4173 h 11668"/>
                </a:gdLst>
                <a:ahLst/>
                <a:cxnLst>
                  <a:cxn ang="0">
                    <a:pos x="T0" y="T2"/>
                  </a:cxn>
                  <a:cxn ang="0">
                    <a:pos x="T3" y="T5"/>
                  </a:cxn>
                  <a:cxn ang="0">
                    <a:pos x="T6" y="T8"/>
                  </a:cxn>
                  <a:cxn ang="0">
                    <a:pos x="T9" y="T11"/>
                  </a:cxn>
                  <a:cxn ang="0">
                    <a:pos x="T12" y="T14"/>
                  </a:cxn>
                </a:cxnLst>
                <a:rect l="0" t="0" r="r" b="b"/>
                <a:pathLst>
                  <a:path w="6125" h="11668">
                    <a:moveTo>
                      <a:pt x="0" y="0"/>
                    </a:moveTo>
                    <a:lnTo>
                      <a:pt x="0" y="11667"/>
                    </a:lnTo>
                    <a:lnTo>
                      <a:pt x="1928" y="11667"/>
                    </a:lnTo>
                    <a:lnTo>
                      <a:pt x="6125" y="6924"/>
                    </a:lnTo>
                    <a:lnTo>
                      <a:pt x="0" y="0"/>
                    </a:lnTo>
                    <a:close/>
                  </a:path>
                </a:pathLst>
              </a:custGeom>
              <a:solidFill>
                <a:srgbClr val="001F5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s-DO" dirty="0"/>
              </a:p>
            </p:txBody>
          </p:sp>
        </p:grpSp>
        <p:pic>
          <p:nvPicPr>
            <p:cNvPr id="12" name="Picture 11">
              <a:extLst>
                <a:ext uri="{FF2B5EF4-FFF2-40B4-BE49-F238E27FC236}">
                  <a16:creationId xmlns:a16="http://schemas.microsoft.com/office/drawing/2014/main" id="{82490842-BF55-05F9-422E-8CA1A044609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5" y="950"/>
              <a:ext cx="2080" cy="2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 name="Imagen 8">
            <a:extLst>
              <a:ext uri="{FF2B5EF4-FFF2-40B4-BE49-F238E27FC236}">
                <a16:creationId xmlns:a16="http://schemas.microsoft.com/office/drawing/2014/main" id="{8A271F56-237E-7940-1EBB-8C3D45969554}"/>
              </a:ext>
            </a:extLst>
          </p:cNvPr>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4376461" y="54892"/>
            <a:ext cx="1499443" cy="1164374"/>
          </a:xfrm>
          <a:prstGeom prst="rect">
            <a:avLst/>
          </a:prstGeom>
          <a:noFill/>
          <a:ln>
            <a:noFill/>
          </a:ln>
        </p:spPr>
      </p:pic>
      <p:pic>
        <p:nvPicPr>
          <p:cNvPr id="17" name="Picture 3" descr="C:\Users\wb224794\Desktop\Logos\WB_S-WBG-Horizontal-RGB-high.jpg">
            <a:extLst>
              <a:ext uri="{FF2B5EF4-FFF2-40B4-BE49-F238E27FC236}">
                <a16:creationId xmlns:a16="http://schemas.microsoft.com/office/drawing/2014/main" id="{060B09B2-8928-5DF5-AF67-689267F6229E}"/>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65818" y="54892"/>
            <a:ext cx="2737717" cy="1164374"/>
          </a:xfrm>
          <a:prstGeom prst="rect">
            <a:avLst/>
          </a:prstGeom>
          <a:noFill/>
          <a:ln>
            <a:noFill/>
          </a:ln>
        </p:spPr>
      </p:pic>
      <p:sp>
        <p:nvSpPr>
          <p:cNvPr id="49" name="Freeform 109">
            <a:extLst>
              <a:ext uri="{FF2B5EF4-FFF2-40B4-BE49-F238E27FC236}">
                <a16:creationId xmlns:a16="http://schemas.microsoft.com/office/drawing/2014/main" id="{D09626C5-7C47-DB4B-93D7-40C1AFB9894E}"/>
              </a:ext>
            </a:extLst>
          </p:cNvPr>
          <p:cNvSpPr>
            <a:spLocks/>
          </p:cNvSpPr>
          <p:nvPr/>
        </p:nvSpPr>
        <p:spPr bwMode="auto">
          <a:xfrm>
            <a:off x="-5129" y="1266719"/>
            <a:ext cx="12197129" cy="0"/>
          </a:xfrm>
          <a:custGeom>
            <a:avLst/>
            <a:gdLst>
              <a:gd name="T0" fmla="+- 0 6086 6086"/>
              <a:gd name="T1" fmla="*/ T0 w 5110"/>
              <a:gd name="T2" fmla="+- 0 11401 11401"/>
              <a:gd name="T3" fmla="*/ 11401 h 20"/>
              <a:gd name="T4" fmla="+- 0 11196 6086"/>
              <a:gd name="T5" fmla="*/ T4 w 5110"/>
              <a:gd name="T6" fmla="+- 0 11421 11401"/>
              <a:gd name="T7" fmla="*/ 11421 h 20"/>
            </a:gdLst>
            <a:ahLst/>
            <a:cxnLst>
              <a:cxn ang="0">
                <a:pos x="T1" y="T3"/>
              </a:cxn>
              <a:cxn ang="0">
                <a:pos x="T5" y="T7"/>
              </a:cxn>
            </a:cxnLst>
            <a:rect l="0" t="0" r="r" b="b"/>
            <a:pathLst>
              <a:path w="5110" h="20">
                <a:moveTo>
                  <a:pt x="0" y="0"/>
                </a:moveTo>
                <a:lnTo>
                  <a:pt x="5110" y="20"/>
                </a:lnTo>
              </a:path>
            </a:pathLst>
          </a:custGeom>
          <a:noFill/>
          <a:ln w="25400">
            <a:solidFill>
              <a:srgbClr val="C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s-DO" dirty="0"/>
          </a:p>
        </p:txBody>
      </p:sp>
      <p:sp>
        <p:nvSpPr>
          <p:cNvPr id="6" name="TextBox 5">
            <a:extLst>
              <a:ext uri="{FF2B5EF4-FFF2-40B4-BE49-F238E27FC236}">
                <a16:creationId xmlns:a16="http://schemas.microsoft.com/office/drawing/2014/main" id="{A40D08DD-5503-0B5D-778A-7136498312E7}"/>
              </a:ext>
            </a:extLst>
          </p:cNvPr>
          <p:cNvSpPr txBox="1"/>
          <p:nvPr/>
        </p:nvSpPr>
        <p:spPr>
          <a:xfrm>
            <a:off x="6061541" y="1957061"/>
            <a:ext cx="6462346" cy="390684"/>
          </a:xfrm>
          <a:prstGeom prst="rect">
            <a:avLst/>
          </a:prstGeom>
          <a:noFill/>
        </p:spPr>
        <p:txBody>
          <a:bodyPr wrap="square">
            <a:spAutoFit/>
          </a:bodyPr>
          <a:lstStyle/>
          <a:p>
            <a:pPr marL="228600" marR="0" algn="ctr" eaLnBrk="0" hangingPunct="0">
              <a:lnSpc>
                <a:spcPct val="115000"/>
              </a:lnSpc>
              <a:spcBef>
                <a:spcPts val="600"/>
              </a:spcBef>
              <a:spcAft>
                <a:spcPts val="600"/>
              </a:spcAft>
            </a:pPr>
            <a:r>
              <a:rPr lang="es-DO"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Protocolo de activación del </a:t>
            </a:r>
            <a:r>
              <a:rPr lang="es-DO" sz="1800" b="1" dirty="0" err="1">
                <a:solidFill>
                  <a:srgbClr val="FF0000"/>
                </a:solidFill>
                <a:effectLst/>
                <a:latin typeface="Calibri" panose="020F0502020204030204" pitchFamily="34" charset="0"/>
                <a:ea typeface="Times New Roman" panose="02020603050405020304" pitchFamily="18" charset="0"/>
                <a:cs typeface="Arial" panose="020B0604020202020204" pitchFamily="34" charset="0"/>
              </a:rPr>
              <a:t>CERC</a:t>
            </a:r>
            <a:r>
              <a:rPr lang="es-DO"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 (4)</a:t>
            </a:r>
          </a:p>
        </p:txBody>
      </p:sp>
      <p:sp>
        <p:nvSpPr>
          <p:cNvPr id="18" name="TextBox 17">
            <a:extLst>
              <a:ext uri="{FF2B5EF4-FFF2-40B4-BE49-F238E27FC236}">
                <a16:creationId xmlns:a16="http://schemas.microsoft.com/office/drawing/2014/main" id="{FF9AAC74-9145-F0CE-BFED-0281208ACC43}"/>
              </a:ext>
            </a:extLst>
          </p:cNvPr>
          <p:cNvSpPr txBox="1"/>
          <p:nvPr/>
        </p:nvSpPr>
        <p:spPr>
          <a:xfrm>
            <a:off x="2084194" y="1454754"/>
            <a:ext cx="8224401" cy="400110"/>
          </a:xfrm>
          <a:prstGeom prst="rect">
            <a:avLst/>
          </a:prstGeom>
          <a:solidFill>
            <a:srgbClr val="002060"/>
          </a:solidFill>
        </p:spPr>
        <p:txBody>
          <a:bodyPr wrap="square" rtlCol="0">
            <a:spAutoFit/>
          </a:bodyPr>
          <a:lstStyle/>
          <a:p>
            <a:pPr algn="just"/>
            <a:r>
              <a:rPr lang="es-DO" sz="2000" b="1" dirty="0">
                <a:solidFill>
                  <a:schemeClr val="bg1"/>
                </a:solidFill>
                <a:ea typeface="HGPGothicE" panose="020B0400000000000000" pitchFamily="34" charset="-128"/>
              </a:rPr>
              <a:t>INFORMACIONES GENERALES DEL COMPONENTE 5 DEL PROYECTO - </a:t>
            </a:r>
            <a:r>
              <a:rPr lang="es-DO" sz="2000" b="1" dirty="0" err="1">
                <a:solidFill>
                  <a:schemeClr val="bg1"/>
                </a:solidFill>
                <a:ea typeface="HGPGothicE" panose="020B0400000000000000" pitchFamily="34" charset="-128"/>
              </a:rPr>
              <a:t>CERC</a:t>
            </a:r>
            <a:endParaRPr lang="es-DO" sz="2000" b="1" dirty="0">
              <a:solidFill>
                <a:schemeClr val="bg1"/>
              </a:solidFill>
              <a:ea typeface="HGPGothicE" panose="020B0400000000000000" pitchFamily="34" charset="-128"/>
            </a:endParaRPr>
          </a:p>
        </p:txBody>
      </p:sp>
      <p:sp>
        <p:nvSpPr>
          <p:cNvPr id="8" name="TextBox 7">
            <a:extLst>
              <a:ext uri="{FF2B5EF4-FFF2-40B4-BE49-F238E27FC236}">
                <a16:creationId xmlns:a16="http://schemas.microsoft.com/office/drawing/2014/main" id="{C33D24E9-B93F-5267-FCE1-91B77B9AC182}"/>
              </a:ext>
            </a:extLst>
          </p:cNvPr>
          <p:cNvSpPr txBox="1"/>
          <p:nvPr/>
        </p:nvSpPr>
        <p:spPr>
          <a:xfrm>
            <a:off x="1638813" y="2124896"/>
            <a:ext cx="2510106" cy="2555380"/>
          </a:xfrm>
          <a:prstGeom prst="rect">
            <a:avLst/>
          </a:prstGeom>
          <a:solidFill>
            <a:schemeClr val="accent1">
              <a:lumMod val="20000"/>
              <a:lumOff val="80000"/>
            </a:schemeClr>
          </a:solidFill>
        </p:spPr>
        <p:txBody>
          <a:bodyPr wrap="square">
            <a:spAutoFit/>
          </a:bodyPr>
          <a:lstStyle>
            <a:defPPr>
              <a:defRPr lang="es-DO"/>
            </a:defPPr>
            <a:lvl1pPr marR="0" lvl="0" algn="just">
              <a:lnSpc>
                <a:spcPct val="115000"/>
              </a:lnSpc>
              <a:spcBef>
                <a:spcPts val="600"/>
              </a:spcBef>
              <a:spcAft>
                <a:spcPts val="1200"/>
              </a:spcAft>
              <a:buSzPts val="1100"/>
              <a:defRPr sz="1400" b="1">
                <a:effectLst/>
                <a:latin typeface="Calibri" panose="020F0502020204030204" pitchFamily="34" charset="0"/>
                <a:ea typeface="Times New Roman" panose="02020603050405020304" pitchFamily="18" charset="0"/>
                <a:cs typeface="Arial" panose="020B0604020202020204" pitchFamily="34" charset="0"/>
              </a:defRPr>
            </a:lvl1pPr>
          </a:lstStyle>
          <a:p>
            <a:r>
              <a:rPr lang="es-ES" dirty="0"/>
              <a:t>El</a:t>
            </a:r>
            <a:r>
              <a:rPr lang="es-ES" dirty="0">
                <a:solidFill>
                  <a:srgbClr val="FF0000"/>
                </a:solidFill>
              </a:rPr>
              <a:t> </a:t>
            </a:r>
            <a:r>
              <a:rPr lang="es-ES" dirty="0" err="1">
                <a:solidFill>
                  <a:srgbClr val="FF0000"/>
                </a:solidFill>
              </a:rPr>
              <a:t>PAE-CERC</a:t>
            </a:r>
            <a:r>
              <a:rPr lang="es-ES" dirty="0">
                <a:solidFill>
                  <a:srgbClr val="FF0000"/>
                </a:solidFill>
              </a:rPr>
              <a:t> </a:t>
            </a:r>
            <a:r>
              <a:rPr lang="es-ES" dirty="0"/>
              <a:t>es el instrumento de que define el uso de los recursos del </a:t>
            </a:r>
            <a:r>
              <a:rPr lang="es-ES" dirty="0" err="1"/>
              <a:t>CERC</a:t>
            </a:r>
            <a:r>
              <a:rPr lang="es-ES" dirty="0"/>
              <a:t>. </a:t>
            </a:r>
            <a:r>
              <a:rPr lang="es-ES" b="0" dirty="0"/>
              <a:t>Este plan especifica las actividades a ser financiadas con recursos </a:t>
            </a:r>
            <a:r>
              <a:rPr lang="es-ES" b="0" dirty="0" err="1"/>
              <a:t>CERC</a:t>
            </a:r>
            <a:r>
              <a:rPr lang="es-ES" b="0" dirty="0"/>
              <a:t> las cuales deben estar directamente relacionadas con la respuesta a las afectaciones y necesidades asociadas con la ocurrencia del evento.</a:t>
            </a:r>
            <a:endParaRPr lang="es-DO" b="0" dirty="0"/>
          </a:p>
        </p:txBody>
      </p:sp>
      <p:graphicFrame>
        <p:nvGraphicFramePr>
          <p:cNvPr id="11" name="Table 10">
            <a:extLst>
              <a:ext uri="{FF2B5EF4-FFF2-40B4-BE49-F238E27FC236}">
                <a16:creationId xmlns:a16="http://schemas.microsoft.com/office/drawing/2014/main" id="{8D597607-A607-1DDD-85FA-8EE1D53FE9B8}"/>
              </a:ext>
            </a:extLst>
          </p:cNvPr>
          <p:cNvGraphicFramePr>
            <a:graphicFrameLocks noGrp="1"/>
          </p:cNvGraphicFramePr>
          <p:nvPr>
            <p:extLst>
              <p:ext uri="{D42A27DB-BD31-4B8C-83A1-F6EECF244321}">
                <p14:modId xmlns:p14="http://schemas.microsoft.com/office/powerpoint/2010/main" val="169503372"/>
              </p:ext>
            </p:extLst>
          </p:nvPr>
        </p:nvGraphicFramePr>
        <p:xfrm>
          <a:off x="4327951" y="2645658"/>
          <a:ext cx="7313490" cy="3985260"/>
        </p:xfrm>
        <a:graphic>
          <a:graphicData uri="http://schemas.openxmlformats.org/drawingml/2006/table">
            <a:tbl>
              <a:tblPr firstRow="1" firstCol="1" bandRow="1">
                <a:tableStyleId>{3B4B98B0-60AC-42C2-AFA5-B58CD77FA1E5}</a:tableStyleId>
              </a:tblPr>
              <a:tblGrid>
                <a:gridCol w="7313490">
                  <a:extLst>
                    <a:ext uri="{9D8B030D-6E8A-4147-A177-3AD203B41FA5}">
                      <a16:colId xmlns:a16="http://schemas.microsoft.com/office/drawing/2014/main" val="694346293"/>
                    </a:ext>
                  </a:extLst>
                </a:gridCol>
              </a:tblGrid>
              <a:tr h="347980">
                <a:tc>
                  <a:txBody>
                    <a:bodyPr/>
                    <a:lstStyle/>
                    <a:p>
                      <a:pPr marL="0" marR="0" algn="ctr">
                        <a:lnSpc>
                          <a:spcPct val="115000"/>
                        </a:lnSpc>
                        <a:spcBef>
                          <a:spcPts val="600"/>
                        </a:spcBef>
                        <a:spcAft>
                          <a:spcPts val="800"/>
                        </a:spcAft>
                      </a:pPr>
                      <a:r>
                        <a:rPr lang="es-ES" sz="1400" dirty="0">
                          <a:effectLst/>
                        </a:rPr>
                        <a:t>Estructura y contenido mínimo del </a:t>
                      </a:r>
                      <a:r>
                        <a:rPr lang="es-ES" sz="1400" dirty="0" err="1">
                          <a:effectLst/>
                        </a:rPr>
                        <a:t>PAE-CERC</a:t>
                      </a:r>
                      <a:endParaRPr lang="es-DO"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771507020"/>
                  </a:ext>
                </a:extLst>
              </a:tr>
              <a:tr h="0">
                <a:tc>
                  <a:txBody>
                    <a:bodyPr/>
                    <a:lstStyle/>
                    <a:p>
                      <a:pPr marL="342900" marR="0" lvl="0" indent="-342900">
                        <a:spcBef>
                          <a:spcPts val="500"/>
                        </a:spcBef>
                        <a:spcAft>
                          <a:spcPts val="600"/>
                        </a:spcAft>
                        <a:buFont typeface="+mj-lt"/>
                        <a:buAutoNum type="romanLcPeriod"/>
                        <a:tabLst>
                          <a:tab pos="457200" algn="l"/>
                        </a:tabLst>
                      </a:pPr>
                      <a:r>
                        <a:rPr lang="es-ES" sz="1050" dirty="0">
                          <a:effectLst/>
                        </a:rPr>
                        <a:t>Descripción de la emergencia/desastre incluyendo características, macro y micro localización)</a:t>
                      </a:r>
                      <a:endParaRPr lang="es-DO" sz="1200" dirty="0">
                        <a:effectLst/>
                      </a:endParaRPr>
                    </a:p>
                    <a:p>
                      <a:pPr marL="342900" marR="0" lvl="0" indent="-342900">
                        <a:spcBef>
                          <a:spcPts val="500"/>
                        </a:spcBef>
                        <a:spcAft>
                          <a:spcPts val="600"/>
                        </a:spcAft>
                        <a:buFont typeface="+mj-lt"/>
                        <a:buAutoNum type="romanLcPeriod"/>
                        <a:tabLst>
                          <a:tab pos="457200" algn="l"/>
                        </a:tabLst>
                      </a:pPr>
                      <a:r>
                        <a:rPr lang="es-ES" sz="1050" dirty="0">
                          <a:effectLst/>
                        </a:rPr>
                        <a:t>Identificación y caracterización de afectaciones, daños y necesidades, incluyendo información sobre su estimación de costos, distribución demográfica, socioeconómica, geográfica y sectorial.</a:t>
                      </a:r>
                      <a:endParaRPr lang="es-DO" sz="1200" dirty="0">
                        <a:effectLst/>
                      </a:endParaRPr>
                    </a:p>
                    <a:p>
                      <a:pPr marL="342900" marR="0" lvl="0" indent="-342900">
                        <a:spcBef>
                          <a:spcPts val="500"/>
                        </a:spcBef>
                        <a:spcAft>
                          <a:spcPts val="600"/>
                        </a:spcAft>
                        <a:buFont typeface="+mj-lt"/>
                        <a:buAutoNum type="romanLcPeriod"/>
                        <a:tabLst>
                          <a:tab pos="457200" algn="l"/>
                        </a:tabLst>
                      </a:pPr>
                      <a:r>
                        <a:rPr lang="es-ES" sz="1050" dirty="0">
                          <a:effectLst/>
                        </a:rPr>
                        <a:t>Necesidades priorizadas a ser financiadas por el </a:t>
                      </a:r>
                      <a:r>
                        <a:rPr lang="es-ES" sz="1050" dirty="0" err="1">
                          <a:effectLst/>
                        </a:rPr>
                        <a:t>CERC</a:t>
                      </a:r>
                      <a:r>
                        <a:rPr lang="es-ES" sz="1050" dirty="0">
                          <a:effectLst/>
                        </a:rPr>
                        <a:t> </a:t>
                      </a:r>
                      <a:endParaRPr lang="es-DO" sz="1200" dirty="0">
                        <a:effectLst/>
                      </a:endParaRPr>
                    </a:p>
                    <a:p>
                      <a:pPr marL="342900" marR="0" lvl="0" indent="-342900">
                        <a:spcBef>
                          <a:spcPts val="500"/>
                        </a:spcBef>
                        <a:spcAft>
                          <a:spcPts val="600"/>
                        </a:spcAft>
                        <a:buFont typeface="+mj-lt"/>
                        <a:buAutoNum type="romanLcPeriod"/>
                        <a:tabLst>
                          <a:tab pos="457200" algn="l"/>
                        </a:tabLst>
                      </a:pPr>
                      <a:r>
                        <a:rPr lang="es-ES" sz="1050" dirty="0">
                          <a:effectLst/>
                        </a:rPr>
                        <a:t>Descripción de las acciones a desarrollar bajo el </a:t>
                      </a:r>
                      <a:r>
                        <a:rPr lang="es-ES" sz="1050" dirty="0" err="1">
                          <a:effectLst/>
                        </a:rPr>
                        <a:t>CERC</a:t>
                      </a:r>
                      <a:r>
                        <a:rPr lang="es-ES" sz="1050" dirty="0">
                          <a:effectLst/>
                        </a:rPr>
                        <a:t> (programas y líneas de intervención) </a:t>
                      </a:r>
                      <a:endParaRPr lang="es-DO" sz="1200" dirty="0">
                        <a:effectLst/>
                      </a:endParaRPr>
                    </a:p>
                    <a:p>
                      <a:pPr marL="342900" marR="0" lvl="0" indent="-342900">
                        <a:spcBef>
                          <a:spcPts val="500"/>
                        </a:spcBef>
                        <a:spcAft>
                          <a:spcPts val="600"/>
                        </a:spcAft>
                        <a:buFont typeface="+mj-lt"/>
                        <a:buAutoNum type="romanLcPeriod"/>
                        <a:tabLst>
                          <a:tab pos="457200" algn="l"/>
                        </a:tabLst>
                      </a:pPr>
                      <a:r>
                        <a:rPr lang="es-ES" sz="1050" dirty="0">
                          <a:effectLst/>
                        </a:rPr>
                        <a:t>Arreglos de implementación, confirmando la(s) Unidad(es) Ejecutora(s) activadas y las instancias de coordinación para la ejecución. </a:t>
                      </a:r>
                      <a:endParaRPr lang="es-DO" sz="1200" dirty="0">
                        <a:effectLst/>
                      </a:endParaRPr>
                    </a:p>
                    <a:p>
                      <a:pPr marL="342900" marR="0" lvl="0" indent="-342900">
                        <a:spcBef>
                          <a:spcPts val="500"/>
                        </a:spcBef>
                        <a:spcAft>
                          <a:spcPts val="600"/>
                        </a:spcAft>
                        <a:buFont typeface="+mj-lt"/>
                        <a:buAutoNum type="romanLcPeriod"/>
                        <a:tabLst>
                          <a:tab pos="457200" algn="l"/>
                        </a:tabLst>
                      </a:pPr>
                      <a:r>
                        <a:rPr lang="es-ES" sz="1050" dirty="0">
                          <a:effectLst/>
                        </a:rPr>
                        <a:t>Presupuesto general incluyendo la estimación de recursos requeridos para cada actividad (Costos de inversión y fuentes de financiamiento). </a:t>
                      </a:r>
                      <a:endParaRPr lang="es-DO" sz="1200" dirty="0">
                        <a:effectLst/>
                      </a:endParaRPr>
                    </a:p>
                    <a:p>
                      <a:pPr marL="342900" marR="0" lvl="0" indent="-342900">
                        <a:spcBef>
                          <a:spcPts val="500"/>
                        </a:spcBef>
                        <a:spcAft>
                          <a:spcPts val="600"/>
                        </a:spcAft>
                        <a:buFont typeface="+mj-lt"/>
                        <a:buAutoNum type="romanLcPeriod"/>
                        <a:tabLst>
                          <a:tab pos="457200" algn="l"/>
                        </a:tabLst>
                      </a:pPr>
                      <a:r>
                        <a:rPr lang="es-ES" sz="1050" dirty="0">
                          <a:effectLst/>
                        </a:rPr>
                        <a:t>Evaluación ambiental y social de las actividades</a:t>
                      </a:r>
                      <a:endParaRPr lang="es-DO" sz="1200" dirty="0">
                        <a:effectLst/>
                      </a:endParaRPr>
                    </a:p>
                    <a:p>
                      <a:pPr marL="342900" marR="0" lvl="0" indent="-342900">
                        <a:spcBef>
                          <a:spcPts val="500"/>
                        </a:spcBef>
                        <a:spcAft>
                          <a:spcPts val="600"/>
                        </a:spcAft>
                        <a:buFont typeface="+mj-lt"/>
                        <a:buAutoNum type="romanLcPeriod"/>
                        <a:tabLst>
                          <a:tab pos="457200" algn="l"/>
                        </a:tabLst>
                      </a:pPr>
                      <a:r>
                        <a:rPr lang="es-ES" sz="1050" dirty="0">
                          <a:effectLst/>
                        </a:rPr>
                        <a:t>Arreglos de gestión financiera y desembolsos </a:t>
                      </a:r>
                      <a:endParaRPr lang="es-DO" sz="1200" dirty="0">
                        <a:effectLst/>
                      </a:endParaRPr>
                    </a:p>
                    <a:p>
                      <a:pPr marL="342900" marR="0" lvl="0" indent="-342900">
                        <a:spcBef>
                          <a:spcPts val="500"/>
                        </a:spcBef>
                        <a:spcAft>
                          <a:spcPts val="600"/>
                        </a:spcAft>
                        <a:buFont typeface="+mj-lt"/>
                        <a:buAutoNum type="romanLcPeriod"/>
                        <a:tabLst>
                          <a:tab pos="457200" algn="l"/>
                        </a:tabLst>
                      </a:pPr>
                      <a:r>
                        <a:rPr lang="es-ES" sz="1050" dirty="0">
                          <a:effectLst/>
                        </a:rPr>
                        <a:t>Plan de adquisiciones simplificado </a:t>
                      </a:r>
                      <a:endParaRPr lang="es-DO" sz="1200" dirty="0">
                        <a:effectLst/>
                      </a:endParaRPr>
                    </a:p>
                    <a:p>
                      <a:pPr marL="342900" marR="0" lvl="0" indent="-342900">
                        <a:spcBef>
                          <a:spcPts val="500"/>
                        </a:spcBef>
                        <a:spcAft>
                          <a:spcPts val="600"/>
                        </a:spcAft>
                        <a:buFont typeface="+mj-lt"/>
                        <a:buAutoNum type="romanLcPeriod"/>
                        <a:tabLst>
                          <a:tab pos="457200" algn="l"/>
                        </a:tabLst>
                      </a:pPr>
                      <a:r>
                        <a:rPr lang="es-ES" sz="1050" dirty="0">
                          <a:effectLst/>
                        </a:rPr>
                        <a:t>Indicadores de resultado y procesos de monitoreo y evaluación </a:t>
                      </a:r>
                      <a:endParaRPr lang="es-DO" sz="1200" dirty="0">
                        <a:effectLst/>
                      </a:endParaRPr>
                    </a:p>
                    <a:p>
                      <a:pPr marL="342900" marR="0" lvl="0" indent="-342900">
                        <a:spcBef>
                          <a:spcPts val="500"/>
                        </a:spcBef>
                        <a:spcAft>
                          <a:spcPts val="600"/>
                        </a:spcAft>
                        <a:buFont typeface="+mj-lt"/>
                        <a:buAutoNum type="romanLcPeriod"/>
                        <a:tabLst>
                          <a:tab pos="457200" algn="l"/>
                        </a:tabLst>
                      </a:pPr>
                      <a:r>
                        <a:rPr lang="es-ES" sz="1050" dirty="0">
                          <a:effectLst/>
                        </a:rPr>
                        <a:t>Cronograma de ejecución de actividades.  </a:t>
                      </a:r>
                      <a:endParaRPr lang="es-DO" sz="12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449852605"/>
                  </a:ext>
                </a:extLst>
              </a:tr>
            </a:tbl>
          </a:graphicData>
        </a:graphic>
      </p:graphicFrame>
    </p:spTree>
    <p:extLst>
      <p:ext uri="{BB962C8B-B14F-4D97-AF65-F5344CB8AC3E}">
        <p14:creationId xmlns:p14="http://schemas.microsoft.com/office/powerpoint/2010/main" val="25846362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3E95C5-B09F-F31F-A164-B6A65F51449B}"/>
            </a:ext>
          </a:extLst>
        </p:cNvPr>
        <p:cNvGrpSpPr/>
        <p:nvPr/>
      </p:nvGrpSpPr>
      <p:grpSpPr>
        <a:xfrm>
          <a:off x="0" y="0"/>
          <a:ext cx="0" cy="0"/>
          <a:chOff x="0" y="0"/>
          <a:chExt cx="0" cy="0"/>
        </a:xfrm>
      </p:grpSpPr>
      <p:grpSp>
        <p:nvGrpSpPr>
          <p:cNvPr id="2" name="Grupo 64">
            <a:extLst>
              <a:ext uri="{FF2B5EF4-FFF2-40B4-BE49-F238E27FC236}">
                <a16:creationId xmlns:a16="http://schemas.microsoft.com/office/drawing/2014/main" id="{4BD66FEF-8B73-E0EC-DD08-660489CD7983}"/>
              </a:ext>
            </a:extLst>
          </p:cNvPr>
          <p:cNvGrpSpPr>
            <a:grpSpLocks/>
          </p:cNvGrpSpPr>
          <p:nvPr/>
        </p:nvGrpSpPr>
        <p:grpSpPr bwMode="auto">
          <a:xfrm>
            <a:off x="-722423" y="33912"/>
            <a:ext cx="6733199" cy="6945529"/>
            <a:chOff x="-995" y="950"/>
            <a:chExt cx="9340" cy="15156"/>
          </a:xfrm>
        </p:grpSpPr>
        <p:grpSp>
          <p:nvGrpSpPr>
            <p:cNvPr id="4" name="Group 3">
              <a:extLst>
                <a:ext uri="{FF2B5EF4-FFF2-40B4-BE49-F238E27FC236}">
                  <a16:creationId xmlns:a16="http://schemas.microsoft.com/office/drawing/2014/main" id="{413B3AC4-537F-213C-94DF-BA611E9F20CB}"/>
                </a:ext>
              </a:extLst>
            </p:cNvPr>
            <p:cNvGrpSpPr>
              <a:grpSpLocks/>
            </p:cNvGrpSpPr>
            <p:nvPr/>
          </p:nvGrpSpPr>
          <p:grpSpPr bwMode="auto">
            <a:xfrm>
              <a:off x="-995" y="8358"/>
              <a:ext cx="9340" cy="7748"/>
              <a:chOff x="-995" y="8358"/>
              <a:chExt cx="9340" cy="7748"/>
            </a:xfrm>
          </p:grpSpPr>
          <p:sp>
            <p:nvSpPr>
              <p:cNvPr id="14" name="Freeform 98">
                <a:extLst>
                  <a:ext uri="{FF2B5EF4-FFF2-40B4-BE49-F238E27FC236}">
                    <a16:creationId xmlns:a16="http://schemas.microsoft.com/office/drawing/2014/main" id="{E2145D43-E208-F6F2-B6C9-EFBD89A8EF02}"/>
                  </a:ext>
                </a:extLst>
              </p:cNvPr>
              <p:cNvSpPr>
                <a:spLocks/>
              </p:cNvSpPr>
              <p:nvPr/>
            </p:nvSpPr>
            <p:spPr bwMode="auto">
              <a:xfrm>
                <a:off x="-995" y="8358"/>
                <a:ext cx="9340" cy="7748"/>
              </a:xfrm>
              <a:custGeom>
                <a:avLst/>
                <a:gdLst>
                  <a:gd name="T0" fmla="*/ 5665 w 8941"/>
                  <a:gd name="T1" fmla="+- 0 5060 5060"/>
                  <a:gd name="T2" fmla="*/ 5060 h 10780"/>
                  <a:gd name="T3" fmla="*/ 0 w 8941"/>
                  <a:gd name="T4" fmla="+- 0 11647 5060"/>
                  <a:gd name="T5" fmla="*/ 11647 h 10780"/>
                  <a:gd name="T6" fmla="*/ 2944 w 8941"/>
                  <a:gd name="T7" fmla="+- 0 15840 5060"/>
                  <a:gd name="T8" fmla="*/ 15840 h 10780"/>
                  <a:gd name="T9" fmla="*/ 8941 w 8941"/>
                  <a:gd name="T10" fmla="+- 0 8869 5060"/>
                  <a:gd name="T11" fmla="*/ 8869 h 10780"/>
                  <a:gd name="T12" fmla="*/ 5665 w 8941"/>
                  <a:gd name="T13" fmla="+- 0 5060 5060"/>
                  <a:gd name="T14" fmla="*/ 5060 h 10780"/>
                </a:gdLst>
                <a:ahLst/>
                <a:cxnLst>
                  <a:cxn ang="0">
                    <a:pos x="T0" y="T2"/>
                  </a:cxn>
                  <a:cxn ang="0">
                    <a:pos x="T3" y="T5"/>
                  </a:cxn>
                  <a:cxn ang="0">
                    <a:pos x="T6" y="T8"/>
                  </a:cxn>
                  <a:cxn ang="0">
                    <a:pos x="T9" y="T11"/>
                  </a:cxn>
                  <a:cxn ang="0">
                    <a:pos x="T12" y="T14"/>
                  </a:cxn>
                </a:cxnLst>
                <a:rect l="0" t="0" r="r" b="b"/>
                <a:pathLst>
                  <a:path w="8941" h="10780">
                    <a:moveTo>
                      <a:pt x="5665" y="0"/>
                    </a:moveTo>
                    <a:lnTo>
                      <a:pt x="0" y="6587"/>
                    </a:lnTo>
                    <a:lnTo>
                      <a:pt x="2944" y="10780"/>
                    </a:lnTo>
                    <a:lnTo>
                      <a:pt x="8941" y="3809"/>
                    </a:lnTo>
                    <a:lnTo>
                      <a:pt x="5665" y="0"/>
                    </a:lnTo>
                    <a:close/>
                  </a:path>
                </a:pathLst>
              </a:custGeom>
              <a:solidFill>
                <a:srgbClr val="D9D9D9"/>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s-DO" dirty="0"/>
              </a:p>
            </p:txBody>
          </p:sp>
        </p:grpSp>
        <p:grpSp>
          <p:nvGrpSpPr>
            <p:cNvPr id="5" name="Group 4">
              <a:extLst>
                <a:ext uri="{FF2B5EF4-FFF2-40B4-BE49-F238E27FC236}">
                  <a16:creationId xmlns:a16="http://schemas.microsoft.com/office/drawing/2014/main" id="{B2628BD5-BF58-9A4F-1560-57348FD23BC4}"/>
                </a:ext>
              </a:extLst>
            </p:cNvPr>
            <p:cNvGrpSpPr>
              <a:grpSpLocks/>
            </p:cNvGrpSpPr>
            <p:nvPr/>
          </p:nvGrpSpPr>
          <p:grpSpPr bwMode="auto">
            <a:xfrm>
              <a:off x="0" y="3687"/>
              <a:ext cx="4921" cy="12080"/>
              <a:chOff x="0" y="3687"/>
              <a:chExt cx="4921" cy="12080"/>
            </a:xfrm>
          </p:grpSpPr>
          <p:sp>
            <p:nvSpPr>
              <p:cNvPr id="13" name="Freeform 100">
                <a:extLst>
                  <a:ext uri="{FF2B5EF4-FFF2-40B4-BE49-F238E27FC236}">
                    <a16:creationId xmlns:a16="http://schemas.microsoft.com/office/drawing/2014/main" id="{09603D3C-70A9-FCD8-0F7F-90465C8D3DDE}"/>
                  </a:ext>
                </a:extLst>
              </p:cNvPr>
              <p:cNvSpPr>
                <a:spLocks/>
              </p:cNvSpPr>
              <p:nvPr/>
            </p:nvSpPr>
            <p:spPr bwMode="auto">
              <a:xfrm>
                <a:off x="0" y="3687"/>
                <a:ext cx="4921" cy="12080"/>
              </a:xfrm>
              <a:custGeom>
                <a:avLst/>
                <a:gdLst>
                  <a:gd name="T0" fmla="*/ 0 w 6125"/>
                  <a:gd name="T1" fmla="+- 0 4173 4173"/>
                  <a:gd name="T2" fmla="*/ 4173 h 11668"/>
                  <a:gd name="T3" fmla="*/ 0 w 6125"/>
                  <a:gd name="T4" fmla="+- 0 15840 4173"/>
                  <a:gd name="T5" fmla="*/ 15840 h 11668"/>
                  <a:gd name="T6" fmla="*/ 1928 w 6125"/>
                  <a:gd name="T7" fmla="+- 0 15840 4173"/>
                  <a:gd name="T8" fmla="*/ 15840 h 11668"/>
                  <a:gd name="T9" fmla="*/ 6125 w 6125"/>
                  <a:gd name="T10" fmla="+- 0 11097 4173"/>
                  <a:gd name="T11" fmla="*/ 11097 h 11668"/>
                  <a:gd name="T12" fmla="*/ 0 w 6125"/>
                  <a:gd name="T13" fmla="+- 0 4173 4173"/>
                  <a:gd name="T14" fmla="*/ 4173 h 11668"/>
                </a:gdLst>
                <a:ahLst/>
                <a:cxnLst>
                  <a:cxn ang="0">
                    <a:pos x="T0" y="T2"/>
                  </a:cxn>
                  <a:cxn ang="0">
                    <a:pos x="T3" y="T5"/>
                  </a:cxn>
                  <a:cxn ang="0">
                    <a:pos x="T6" y="T8"/>
                  </a:cxn>
                  <a:cxn ang="0">
                    <a:pos x="T9" y="T11"/>
                  </a:cxn>
                  <a:cxn ang="0">
                    <a:pos x="T12" y="T14"/>
                  </a:cxn>
                </a:cxnLst>
                <a:rect l="0" t="0" r="r" b="b"/>
                <a:pathLst>
                  <a:path w="6125" h="11668">
                    <a:moveTo>
                      <a:pt x="0" y="0"/>
                    </a:moveTo>
                    <a:lnTo>
                      <a:pt x="0" y="11667"/>
                    </a:lnTo>
                    <a:lnTo>
                      <a:pt x="1928" y="11667"/>
                    </a:lnTo>
                    <a:lnTo>
                      <a:pt x="6125" y="6924"/>
                    </a:lnTo>
                    <a:lnTo>
                      <a:pt x="0" y="0"/>
                    </a:lnTo>
                    <a:close/>
                  </a:path>
                </a:pathLst>
              </a:custGeom>
              <a:solidFill>
                <a:srgbClr val="001F5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s-DO" dirty="0"/>
              </a:p>
            </p:txBody>
          </p:sp>
        </p:grpSp>
        <p:pic>
          <p:nvPicPr>
            <p:cNvPr id="12" name="Picture 11">
              <a:extLst>
                <a:ext uri="{FF2B5EF4-FFF2-40B4-BE49-F238E27FC236}">
                  <a16:creationId xmlns:a16="http://schemas.microsoft.com/office/drawing/2014/main" id="{E961CC13-54D8-C7FB-D892-43678CDBCDE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5" y="950"/>
              <a:ext cx="2080" cy="2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 name="Imagen 8">
            <a:extLst>
              <a:ext uri="{FF2B5EF4-FFF2-40B4-BE49-F238E27FC236}">
                <a16:creationId xmlns:a16="http://schemas.microsoft.com/office/drawing/2014/main" id="{FC2DC17F-3114-D7C5-5716-8787D77D7F31}"/>
              </a:ext>
            </a:extLst>
          </p:cNvPr>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4376461" y="54892"/>
            <a:ext cx="1499443" cy="1164374"/>
          </a:xfrm>
          <a:prstGeom prst="rect">
            <a:avLst/>
          </a:prstGeom>
          <a:noFill/>
          <a:ln>
            <a:noFill/>
          </a:ln>
        </p:spPr>
      </p:pic>
      <p:pic>
        <p:nvPicPr>
          <p:cNvPr id="17" name="Picture 3" descr="C:\Users\wb224794\Desktop\Logos\WB_S-WBG-Horizontal-RGB-high.jpg">
            <a:extLst>
              <a:ext uri="{FF2B5EF4-FFF2-40B4-BE49-F238E27FC236}">
                <a16:creationId xmlns:a16="http://schemas.microsoft.com/office/drawing/2014/main" id="{3119533D-D7CD-A9C9-D614-23A21DA61B11}"/>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65818" y="54892"/>
            <a:ext cx="2737717" cy="1164374"/>
          </a:xfrm>
          <a:prstGeom prst="rect">
            <a:avLst/>
          </a:prstGeom>
          <a:noFill/>
          <a:ln>
            <a:noFill/>
          </a:ln>
        </p:spPr>
      </p:pic>
      <p:sp>
        <p:nvSpPr>
          <p:cNvPr id="49" name="Freeform 109">
            <a:extLst>
              <a:ext uri="{FF2B5EF4-FFF2-40B4-BE49-F238E27FC236}">
                <a16:creationId xmlns:a16="http://schemas.microsoft.com/office/drawing/2014/main" id="{4940F4C1-F977-05E6-D2BF-A69D62C08AE9}"/>
              </a:ext>
            </a:extLst>
          </p:cNvPr>
          <p:cNvSpPr>
            <a:spLocks/>
          </p:cNvSpPr>
          <p:nvPr/>
        </p:nvSpPr>
        <p:spPr bwMode="auto">
          <a:xfrm>
            <a:off x="-5129" y="1266719"/>
            <a:ext cx="12197129" cy="0"/>
          </a:xfrm>
          <a:custGeom>
            <a:avLst/>
            <a:gdLst>
              <a:gd name="T0" fmla="+- 0 6086 6086"/>
              <a:gd name="T1" fmla="*/ T0 w 5110"/>
              <a:gd name="T2" fmla="+- 0 11401 11401"/>
              <a:gd name="T3" fmla="*/ 11401 h 20"/>
              <a:gd name="T4" fmla="+- 0 11196 6086"/>
              <a:gd name="T5" fmla="*/ T4 w 5110"/>
              <a:gd name="T6" fmla="+- 0 11421 11401"/>
              <a:gd name="T7" fmla="*/ 11421 h 20"/>
            </a:gdLst>
            <a:ahLst/>
            <a:cxnLst>
              <a:cxn ang="0">
                <a:pos x="T1" y="T3"/>
              </a:cxn>
              <a:cxn ang="0">
                <a:pos x="T5" y="T7"/>
              </a:cxn>
            </a:cxnLst>
            <a:rect l="0" t="0" r="r" b="b"/>
            <a:pathLst>
              <a:path w="5110" h="20">
                <a:moveTo>
                  <a:pt x="0" y="0"/>
                </a:moveTo>
                <a:lnTo>
                  <a:pt x="5110" y="20"/>
                </a:lnTo>
              </a:path>
            </a:pathLst>
          </a:custGeom>
          <a:noFill/>
          <a:ln w="25400">
            <a:solidFill>
              <a:srgbClr val="C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s-DO" dirty="0"/>
          </a:p>
        </p:txBody>
      </p:sp>
      <p:sp>
        <p:nvSpPr>
          <p:cNvPr id="6" name="TextBox 5">
            <a:extLst>
              <a:ext uri="{FF2B5EF4-FFF2-40B4-BE49-F238E27FC236}">
                <a16:creationId xmlns:a16="http://schemas.microsoft.com/office/drawing/2014/main" id="{7970FFD2-C2DA-AD8D-6EF4-2E9149CC281E}"/>
              </a:ext>
            </a:extLst>
          </p:cNvPr>
          <p:cNvSpPr txBox="1"/>
          <p:nvPr/>
        </p:nvSpPr>
        <p:spPr>
          <a:xfrm>
            <a:off x="5840307" y="2019449"/>
            <a:ext cx="5884236" cy="390684"/>
          </a:xfrm>
          <a:prstGeom prst="rect">
            <a:avLst/>
          </a:prstGeom>
          <a:noFill/>
        </p:spPr>
        <p:txBody>
          <a:bodyPr wrap="square">
            <a:spAutoFit/>
          </a:bodyPr>
          <a:lstStyle/>
          <a:p>
            <a:pPr marL="228600" marR="0" algn="ctr" eaLnBrk="0" hangingPunct="0">
              <a:lnSpc>
                <a:spcPct val="115000"/>
              </a:lnSpc>
              <a:spcBef>
                <a:spcPts val="600"/>
              </a:spcBef>
              <a:spcAft>
                <a:spcPts val="600"/>
              </a:spcAft>
            </a:pPr>
            <a:r>
              <a:rPr lang="es-CO"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Esquema de </a:t>
            </a:r>
            <a:r>
              <a:rPr lang="es-CO"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coordinación</a:t>
            </a:r>
            <a:r>
              <a:rPr lang="es-CO" sz="1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 para ejecución del </a:t>
            </a:r>
            <a:r>
              <a:rPr lang="es-CO" sz="1800" b="1" dirty="0" err="1">
                <a:solidFill>
                  <a:srgbClr val="FF0000"/>
                </a:solidFill>
                <a:effectLst/>
                <a:latin typeface="Calibri" panose="020F0502020204030204" pitchFamily="34" charset="0"/>
                <a:ea typeface="Times New Roman" panose="02020603050405020304" pitchFamily="18" charset="0"/>
                <a:cs typeface="Arial" panose="020B0604020202020204" pitchFamily="34" charset="0"/>
              </a:rPr>
              <a:t>CERC</a:t>
            </a:r>
            <a:endParaRPr lang="es-DO" sz="1400" dirty="0">
              <a:solidFill>
                <a:srgbClr val="FF0000"/>
              </a:solidFill>
              <a:effectLst/>
              <a:latin typeface="Times New Roman" panose="02020603050405020304" pitchFamily="18" charset="0"/>
              <a:ea typeface="Times New Roman" panose="02020603050405020304" pitchFamily="18" charset="0"/>
            </a:endParaRPr>
          </a:p>
        </p:txBody>
      </p:sp>
      <p:pic>
        <p:nvPicPr>
          <p:cNvPr id="7" name="Picture 6">
            <a:extLst>
              <a:ext uri="{FF2B5EF4-FFF2-40B4-BE49-F238E27FC236}">
                <a16:creationId xmlns:a16="http://schemas.microsoft.com/office/drawing/2014/main" id="{E002A651-0532-8CC3-3C2A-0CD8FFED9949}"/>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4312" t="11186" r="3720" b="9405"/>
          <a:stretch/>
        </p:blipFill>
        <p:spPr>
          <a:xfrm>
            <a:off x="4677507" y="2574718"/>
            <a:ext cx="6972300" cy="2984986"/>
          </a:xfrm>
          <a:prstGeom prst="rect">
            <a:avLst/>
          </a:prstGeom>
        </p:spPr>
      </p:pic>
      <p:sp>
        <p:nvSpPr>
          <p:cNvPr id="9" name="TextBox 8">
            <a:extLst>
              <a:ext uri="{FF2B5EF4-FFF2-40B4-BE49-F238E27FC236}">
                <a16:creationId xmlns:a16="http://schemas.microsoft.com/office/drawing/2014/main" id="{918C48E6-F19C-AE80-467F-151A0CB7C928}"/>
              </a:ext>
            </a:extLst>
          </p:cNvPr>
          <p:cNvSpPr txBox="1"/>
          <p:nvPr/>
        </p:nvSpPr>
        <p:spPr>
          <a:xfrm>
            <a:off x="3182815" y="5586258"/>
            <a:ext cx="8686800" cy="1077218"/>
          </a:xfrm>
          <a:prstGeom prst="rect">
            <a:avLst/>
          </a:prstGeom>
          <a:noFill/>
        </p:spPr>
        <p:txBody>
          <a:bodyPr wrap="square">
            <a:spAutoFit/>
          </a:bodyPr>
          <a:lstStyle/>
          <a:p>
            <a:r>
              <a:rPr lang="en-US" sz="1600" b="1" dirty="0">
                <a:effectLst/>
                <a:latin typeface="Calibri" panose="020F0502020204030204" pitchFamily="34" charset="0"/>
                <a:ea typeface="Calibri" panose="020F0502020204030204" pitchFamily="34" charset="0"/>
                <a:cs typeface="Arial" panose="020B0604020202020204" pitchFamily="34" charset="0"/>
              </a:rPr>
              <a:t>La Unidad </a:t>
            </a:r>
            <a:r>
              <a:rPr lang="en-US" sz="1600" b="1" dirty="0" err="1">
                <a:effectLst/>
                <a:latin typeface="Calibri" panose="020F0502020204030204" pitchFamily="34" charset="0"/>
                <a:ea typeface="Calibri" panose="020F0502020204030204" pitchFamily="34" charset="0"/>
                <a:cs typeface="Arial" panose="020B0604020202020204" pitchFamily="34" charset="0"/>
              </a:rPr>
              <a:t>Ejecutora</a:t>
            </a:r>
            <a:r>
              <a:rPr lang="en-US" sz="1600" b="1" dirty="0">
                <a:effectLst/>
                <a:latin typeface="Calibri" panose="020F0502020204030204" pitchFamily="34" charset="0"/>
                <a:ea typeface="Calibri" panose="020F0502020204030204" pitchFamily="34" charset="0"/>
                <a:cs typeface="Arial" panose="020B0604020202020204" pitchFamily="34" charset="0"/>
              </a:rPr>
              <a:t> del CERC (UE-CERC), será la Unidad </a:t>
            </a:r>
            <a:r>
              <a:rPr lang="en-US" sz="1600" b="1" dirty="0" err="1">
                <a:effectLst/>
                <a:latin typeface="Calibri" panose="020F0502020204030204" pitchFamily="34" charset="0"/>
                <a:ea typeface="Calibri" panose="020F0502020204030204" pitchFamily="34" charset="0"/>
                <a:cs typeface="Arial" panose="020B0604020202020204" pitchFamily="34" charset="0"/>
              </a:rPr>
              <a:t>Implementadora</a:t>
            </a:r>
            <a:r>
              <a:rPr lang="en-US" sz="1600" b="1" dirty="0">
                <a:effectLst/>
                <a:latin typeface="Calibri" panose="020F0502020204030204" pitchFamily="34" charset="0"/>
                <a:ea typeface="Calibri" panose="020F0502020204030204" pitchFamily="34" charset="0"/>
                <a:cs typeface="Arial" panose="020B0604020202020204" pitchFamily="34" charset="0"/>
              </a:rPr>
              <a:t> del Proyecto P171778 (</a:t>
            </a:r>
            <a:r>
              <a:rPr lang="en-US" sz="1600" b="1" dirty="0" err="1">
                <a:effectLst/>
                <a:latin typeface="Calibri" panose="020F0502020204030204" pitchFamily="34" charset="0"/>
                <a:ea typeface="Calibri" panose="020F0502020204030204" pitchFamily="34" charset="0"/>
                <a:cs typeface="Arial" panose="020B0604020202020204" pitchFamily="34" charset="0"/>
              </a:rPr>
              <a:t>UIP</a:t>
            </a:r>
            <a:r>
              <a:rPr lang="en-US" sz="1600" b="1" dirty="0">
                <a:effectLst/>
                <a:latin typeface="Calibri" panose="020F0502020204030204" pitchFamily="34" charset="0"/>
                <a:ea typeface="Calibri" panose="020F0502020204030204" pitchFamily="34" charset="0"/>
                <a:cs typeface="Arial" panose="020B0604020202020204" pitchFamily="34" charset="0"/>
              </a:rPr>
              <a:t>) o </a:t>
            </a:r>
            <a:r>
              <a:rPr lang="en-US" sz="1600" b="1" dirty="0" err="1">
                <a:effectLst/>
                <a:latin typeface="Calibri" panose="020F0502020204030204" pitchFamily="34" charset="0"/>
                <a:ea typeface="Calibri" panose="020F0502020204030204" pitchFamily="34" charset="0"/>
                <a:cs typeface="Arial" panose="020B0604020202020204" pitchFamily="34" charset="0"/>
              </a:rPr>
              <a:t>aquella</a:t>
            </a:r>
            <a:r>
              <a:rPr lang="en-US" sz="1600" b="1" dirty="0">
                <a:effectLst/>
                <a:latin typeface="Calibri" panose="020F0502020204030204" pitchFamily="34" charset="0"/>
                <a:ea typeface="Calibri" panose="020F0502020204030204" pitchFamily="34" charset="0"/>
                <a:cs typeface="Arial" panose="020B0604020202020204" pitchFamily="34" charset="0"/>
              </a:rPr>
              <a:t> </a:t>
            </a:r>
            <a:r>
              <a:rPr lang="en-US" sz="1600" b="1" dirty="0" err="1">
                <a:effectLst/>
                <a:latin typeface="Calibri" panose="020F0502020204030204" pitchFamily="34" charset="0"/>
                <a:ea typeface="Calibri" panose="020F0502020204030204" pitchFamily="34" charset="0"/>
                <a:cs typeface="Arial" panose="020B0604020202020204" pitchFamily="34" charset="0"/>
              </a:rPr>
              <a:t>institución</a:t>
            </a:r>
            <a:r>
              <a:rPr lang="en-US" sz="1600" b="1" dirty="0">
                <a:effectLst/>
                <a:latin typeface="Calibri" panose="020F0502020204030204" pitchFamily="34" charset="0"/>
                <a:ea typeface="Calibri" panose="020F0502020204030204" pitchFamily="34" charset="0"/>
                <a:cs typeface="Arial" panose="020B0604020202020204" pitchFamily="34" charset="0"/>
              </a:rPr>
              <a:t> </a:t>
            </a:r>
            <a:r>
              <a:rPr lang="en-US" sz="1600" b="1" dirty="0" err="1">
                <a:effectLst/>
                <a:latin typeface="Calibri" panose="020F0502020204030204" pitchFamily="34" charset="0"/>
                <a:ea typeface="Calibri" panose="020F0502020204030204" pitchFamily="34" charset="0"/>
                <a:cs typeface="Arial" panose="020B0604020202020204" pitchFamily="34" charset="0"/>
              </a:rPr>
              <a:t>designada</a:t>
            </a:r>
            <a:r>
              <a:rPr lang="en-US" sz="1600" b="1" dirty="0">
                <a:effectLst/>
                <a:latin typeface="Calibri" panose="020F0502020204030204" pitchFamily="34" charset="0"/>
                <a:ea typeface="Calibri" panose="020F0502020204030204" pitchFamily="34" charset="0"/>
                <a:cs typeface="Arial" panose="020B0604020202020204" pitchFamily="34" charset="0"/>
              </a:rPr>
              <a:t> </a:t>
            </a:r>
            <a:r>
              <a:rPr lang="en-US" sz="1600" b="1" dirty="0" err="1">
                <a:effectLst/>
                <a:latin typeface="Calibri" panose="020F0502020204030204" pitchFamily="34" charset="0"/>
                <a:ea typeface="Calibri" panose="020F0502020204030204" pitchFamily="34" charset="0"/>
                <a:cs typeface="Arial" panose="020B0604020202020204" pitchFamily="34" charset="0"/>
              </a:rPr>
              <a:t>por</a:t>
            </a:r>
            <a:r>
              <a:rPr lang="en-US" sz="1600" b="1" dirty="0">
                <a:effectLst/>
                <a:latin typeface="Calibri" panose="020F0502020204030204" pitchFamily="34" charset="0"/>
                <a:ea typeface="Calibri" panose="020F0502020204030204" pitchFamily="34" charset="0"/>
                <a:cs typeface="Arial" panose="020B0604020202020204" pitchFamily="34" charset="0"/>
              </a:rPr>
              <a:t> </a:t>
            </a:r>
            <a:r>
              <a:rPr lang="en-US" sz="1600" b="1" dirty="0" err="1">
                <a:effectLst/>
                <a:latin typeface="Calibri" panose="020F0502020204030204" pitchFamily="34" charset="0"/>
                <a:ea typeface="Calibri" panose="020F0502020204030204" pitchFamily="34" charset="0"/>
                <a:cs typeface="Arial" panose="020B0604020202020204" pitchFamily="34" charset="0"/>
              </a:rPr>
              <a:t>el</a:t>
            </a:r>
            <a:r>
              <a:rPr lang="en-US" sz="1600" b="1" dirty="0">
                <a:effectLst/>
                <a:latin typeface="Calibri" panose="020F0502020204030204" pitchFamily="34" charset="0"/>
                <a:ea typeface="Calibri" panose="020F0502020204030204" pitchFamily="34" charset="0"/>
                <a:cs typeface="Arial" panose="020B0604020202020204" pitchFamily="34" charset="0"/>
              </a:rPr>
              <a:t> MH para tales </a:t>
            </a:r>
            <a:r>
              <a:rPr lang="en-US" sz="1600" b="1" dirty="0" err="1">
                <a:effectLst/>
                <a:latin typeface="Calibri" panose="020F0502020204030204" pitchFamily="34" charset="0"/>
                <a:ea typeface="Calibri" panose="020F0502020204030204" pitchFamily="34" charset="0"/>
                <a:cs typeface="Arial" panose="020B0604020202020204" pitchFamily="34" charset="0"/>
              </a:rPr>
              <a:t>efectos</a:t>
            </a:r>
            <a:r>
              <a:rPr lang="en-US" sz="1600" dirty="0">
                <a:effectLst/>
                <a:latin typeface="Calibri" panose="020F0502020204030204" pitchFamily="34" charset="0"/>
                <a:ea typeface="Calibri" panose="020F0502020204030204" pitchFamily="34" charset="0"/>
                <a:cs typeface="Arial" panose="020B0604020202020204" pitchFamily="34" charset="0"/>
              </a:rPr>
              <a:t>. </a:t>
            </a:r>
            <a:r>
              <a:rPr lang="en-US" sz="1600" dirty="0" err="1">
                <a:effectLst/>
                <a:latin typeface="Calibri" panose="020F0502020204030204" pitchFamily="34" charset="0"/>
                <a:ea typeface="Calibri" panose="020F0502020204030204" pitchFamily="34" charset="0"/>
                <a:cs typeface="Arial" panose="020B0604020202020204" pitchFamily="34" charset="0"/>
              </a:rPr>
              <a:t>Dicha</a:t>
            </a:r>
            <a:r>
              <a:rPr lang="en-US" sz="1600" dirty="0">
                <a:effectLst/>
                <a:latin typeface="Calibri" panose="020F0502020204030204" pitchFamily="34" charset="0"/>
                <a:ea typeface="Calibri" panose="020F0502020204030204" pitchFamily="34" charset="0"/>
                <a:cs typeface="Arial" panose="020B0604020202020204" pitchFamily="34" charset="0"/>
              </a:rPr>
              <a:t> </a:t>
            </a:r>
            <a:r>
              <a:rPr lang="en-US" sz="1600" dirty="0" err="1">
                <a:effectLst/>
                <a:latin typeface="Calibri" panose="020F0502020204030204" pitchFamily="34" charset="0"/>
                <a:ea typeface="Calibri" panose="020F0502020204030204" pitchFamily="34" charset="0"/>
                <a:cs typeface="Arial" panose="020B0604020202020204" pitchFamily="34" charset="0"/>
              </a:rPr>
              <a:t>unidad</a:t>
            </a:r>
            <a:r>
              <a:rPr lang="en-US" sz="1600" dirty="0">
                <a:effectLst/>
                <a:latin typeface="Calibri" panose="020F0502020204030204" pitchFamily="34" charset="0"/>
                <a:ea typeface="Calibri" panose="020F0502020204030204" pitchFamily="34" charset="0"/>
                <a:cs typeface="Arial" panose="020B0604020202020204" pitchFamily="34" charset="0"/>
              </a:rPr>
              <a:t> será la </a:t>
            </a:r>
            <a:r>
              <a:rPr lang="en-US" sz="1600" dirty="0" err="1">
                <a:effectLst/>
                <a:latin typeface="Calibri" panose="020F0502020204030204" pitchFamily="34" charset="0"/>
                <a:ea typeface="Calibri" panose="020F0502020204030204" pitchFamily="34" charset="0"/>
                <a:cs typeface="Arial" panose="020B0604020202020204" pitchFamily="34" charset="0"/>
              </a:rPr>
              <a:t>responsable</a:t>
            </a:r>
            <a:r>
              <a:rPr lang="en-US" sz="1600" dirty="0">
                <a:effectLst/>
                <a:latin typeface="Calibri" panose="020F0502020204030204" pitchFamily="34" charset="0"/>
                <a:ea typeface="Calibri" panose="020F0502020204030204" pitchFamily="34" charset="0"/>
                <a:cs typeface="Arial" panose="020B0604020202020204" pitchFamily="34" charset="0"/>
              </a:rPr>
              <a:t> de </a:t>
            </a:r>
            <a:r>
              <a:rPr lang="en-US" sz="1600" dirty="0" err="1">
                <a:effectLst/>
                <a:latin typeface="Calibri" panose="020F0502020204030204" pitchFamily="34" charset="0"/>
                <a:ea typeface="Calibri" panose="020F0502020204030204" pitchFamily="34" charset="0"/>
                <a:cs typeface="Arial" panose="020B0604020202020204" pitchFamily="34" charset="0"/>
              </a:rPr>
              <a:t>elaborar</a:t>
            </a:r>
            <a:r>
              <a:rPr lang="en-US" sz="1600" dirty="0">
                <a:effectLst/>
                <a:latin typeface="Calibri" panose="020F0502020204030204" pitchFamily="34" charset="0"/>
                <a:ea typeface="Calibri" panose="020F0502020204030204" pitchFamily="34" charset="0"/>
                <a:cs typeface="Arial" panose="020B0604020202020204" pitchFamily="34" charset="0"/>
              </a:rPr>
              <a:t> </a:t>
            </a:r>
            <a:r>
              <a:rPr lang="en-US" sz="1600" dirty="0" err="1">
                <a:effectLst/>
                <a:latin typeface="Calibri" panose="020F0502020204030204" pitchFamily="34" charset="0"/>
                <a:ea typeface="Calibri" panose="020F0502020204030204" pitchFamily="34" charset="0"/>
                <a:cs typeface="Arial" panose="020B0604020202020204" pitchFamily="34" charset="0"/>
              </a:rPr>
              <a:t>el</a:t>
            </a:r>
            <a:r>
              <a:rPr lang="en-US" sz="1600" dirty="0">
                <a:effectLst/>
                <a:latin typeface="Calibri" panose="020F0502020204030204" pitchFamily="34" charset="0"/>
                <a:ea typeface="Calibri" panose="020F0502020204030204" pitchFamily="34" charset="0"/>
                <a:cs typeface="Arial" panose="020B0604020202020204" pitchFamily="34" charset="0"/>
              </a:rPr>
              <a:t> </a:t>
            </a:r>
            <a:r>
              <a:rPr lang="en-US" sz="1600" dirty="0" err="1">
                <a:effectLst/>
                <a:latin typeface="Calibri" panose="020F0502020204030204" pitchFamily="34" charset="0"/>
                <a:ea typeface="Calibri" panose="020F0502020204030204" pitchFamily="34" charset="0"/>
                <a:cs typeface="Arial" panose="020B0604020202020204" pitchFamily="34" charset="0"/>
              </a:rPr>
              <a:t>PAE</a:t>
            </a:r>
            <a:r>
              <a:rPr lang="en-US" sz="1600" dirty="0">
                <a:effectLst/>
                <a:latin typeface="Calibri" panose="020F0502020204030204" pitchFamily="34" charset="0"/>
                <a:ea typeface="Calibri" panose="020F0502020204030204" pitchFamily="34" charset="0"/>
                <a:cs typeface="Arial" panose="020B0604020202020204" pitchFamily="34" charset="0"/>
              </a:rPr>
              <a:t> y </a:t>
            </a:r>
            <a:r>
              <a:rPr lang="en-US" sz="1600" dirty="0" err="1">
                <a:effectLst/>
                <a:latin typeface="Calibri" panose="020F0502020204030204" pitchFamily="34" charset="0"/>
                <a:ea typeface="Calibri" panose="020F0502020204030204" pitchFamily="34" charset="0"/>
                <a:cs typeface="Arial" panose="020B0604020202020204" pitchFamily="34" charset="0"/>
              </a:rPr>
              <a:t>ejecutar</a:t>
            </a:r>
            <a:r>
              <a:rPr lang="en-US" sz="1600" dirty="0">
                <a:effectLst/>
                <a:latin typeface="Calibri" panose="020F0502020204030204" pitchFamily="34" charset="0"/>
                <a:ea typeface="Calibri" panose="020F0502020204030204" pitchFamily="34" charset="0"/>
                <a:cs typeface="Arial" panose="020B0604020202020204" pitchFamily="34" charset="0"/>
              </a:rPr>
              <a:t> </a:t>
            </a:r>
            <a:r>
              <a:rPr lang="en-US" sz="1600" dirty="0" err="1">
                <a:effectLst/>
                <a:latin typeface="Calibri" panose="020F0502020204030204" pitchFamily="34" charset="0"/>
                <a:ea typeface="Calibri" panose="020F0502020204030204" pitchFamily="34" charset="0"/>
                <a:cs typeface="Arial" panose="020B0604020202020204" pitchFamily="34" charset="0"/>
              </a:rPr>
              <a:t>los</a:t>
            </a:r>
            <a:r>
              <a:rPr lang="en-US" sz="1600" dirty="0">
                <a:effectLst/>
                <a:latin typeface="Calibri" panose="020F0502020204030204" pitchFamily="34" charset="0"/>
                <a:ea typeface="Calibri" panose="020F0502020204030204" pitchFamily="34" charset="0"/>
                <a:cs typeface="Arial" panose="020B0604020202020204" pitchFamily="34" charset="0"/>
              </a:rPr>
              <a:t> recursos CERC </a:t>
            </a:r>
            <a:r>
              <a:rPr lang="en-US" sz="1600" dirty="0" err="1">
                <a:effectLst/>
                <a:latin typeface="Calibri" panose="020F0502020204030204" pitchFamily="34" charset="0"/>
                <a:ea typeface="Calibri" panose="020F0502020204030204" pitchFamily="34" charset="0"/>
                <a:cs typeface="Arial" panose="020B0604020202020204" pitchFamily="34" charset="0"/>
              </a:rPr>
              <a:t>en</a:t>
            </a:r>
            <a:r>
              <a:rPr lang="en-US" sz="1600" dirty="0">
                <a:effectLst/>
                <a:latin typeface="Calibri" panose="020F0502020204030204" pitchFamily="34" charset="0"/>
                <a:ea typeface="Calibri" panose="020F0502020204030204" pitchFamily="34" charset="0"/>
                <a:cs typeface="Arial" panose="020B0604020202020204" pitchFamily="34" charset="0"/>
              </a:rPr>
              <a:t> </a:t>
            </a:r>
            <a:r>
              <a:rPr lang="en-US" sz="1600" dirty="0" err="1">
                <a:effectLst/>
                <a:latin typeface="Calibri" panose="020F0502020204030204" pitchFamily="34" charset="0"/>
                <a:ea typeface="Calibri" panose="020F0502020204030204" pitchFamily="34" charset="0"/>
                <a:cs typeface="Arial" panose="020B0604020202020204" pitchFamily="34" charset="0"/>
              </a:rPr>
              <a:t>conformidad</a:t>
            </a:r>
            <a:r>
              <a:rPr lang="en-US" sz="1600" dirty="0">
                <a:effectLst/>
                <a:latin typeface="Calibri" panose="020F0502020204030204" pitchFamily="34" charset="0"/>
                <a:ea typeface="Calibri" panose="020F0502020204030204" pitchFamily="34" charset="0"/>
                <a:cs typeface="Arial" panose="020B0604020202020204" pitchFamily="34" charset="0"/>
              </a:rPr>
              <a:t> con las </a:t>
            </a:r>
            <a:r>
              <a:rPr lang="en-US" sz="1600" dirty="0" err="1">
                <a:effectLst/>
                <a:latin typeface="Calibri" panose="020F0502020204030204" pitchFamily="34" charset="0"/>
                <a:ea typeface="Calibri" panose="020F0502020204030204" pitchFamily="34" charset="0"/>
                <a:cs typeface="Arial" panose="020B0604020202020204" pitchFamily="34" charset="0"/>
              </a:rPr>
              <a:t>políticas</a:t>
            </a:r>
            <a:r>
              <a:rPr lang="en-US" sz="1600" dirty="0">
                <a:effectLst/>
                <a:latin typeface="Calibri" panose="020F0502020204030204" pitchFamily="34" charset="0"/>
                <a:ea typeface="Calibri" panose="020F0502020204030204" pitchFamily="34" charset="0"/>
                <a:cs typeface="Arial" panose="020B0604020202020204" pitchFamily="34" charset="0"/>
              </a:rPr>
              <a:t> y procedimientos del Banco </a:t>
            </a:r>
            <a:r>
              <a:rPr lang="en-US" sz="1600" dirty="0" err="1">
                <a:effectLst/>
                <a:latin typeface="Calibri" panose="020F0502020204030204" pitchFamily="34" charset="0"/>
                <a:ea typeface="Calibri" panose="020F0502020204030204" pitchFamily="34" charset="0"/>
                <a:cs typeface="Arial" panose="020B0604020202020204" pitchFamily="34" charset="0"/>
              </a:rPr>
              <a:t>establecidos</a:t>
            </a:r>
            <a:r>
              <a:rPr lang="en-US" sz="1600" dirty="0">
                <a:effectLst/>
                <a:latin typeface="Calibri" panose="020F0502020204030204" pitchFamily="34" charset="0"/>
                <a:ea typeface="Calibri" panose="020F0502020204030204" pitchFamily="34" charset="0"/>
                <a:cs typeface="Arial" panose="020B0604020202020204" pitchFamily="34" charset="0"/>
              </a:rPr>
              <a:t> </a:t>
            </a:r>
            <a:r>
              <a:rPr lang="en-US" sz="1600" dirty="0" err="1">
                <a:effectLst/>
                <a:latin typeface="Calibri" panose="020F0502020204030204" pitchFamily="34" charset="0"/>
                <a:ea typeface="Calibri" panose="020F0502020204030204" pitchFamily="34" charset="0"/>
                <a:cs typeface="Arial" panose="020B0604020202020204" pitchFamily="34" charset="0"/>
              </a:rPr>
              <a:t>en</a:t>
            </a:r>
            <a:r>
              <a:rPr lang="en-US" sz="1600" dirty="0">
                <a:effectLst/>
                <a:latin typeface="Calibri" panose="020F0502020204030204" pitchFamily="34" charset="0"/>
                <a:ea typeface="Calibri" panose="020F0502020204030204" pitchFamily="34" charset="0"/>
                <a:cs typeface="Arial" panose="020B0604020202020204" pitchFamily="34" charset="0"/>
              </a:rPr>
              <a:t> </a:t>
            </a:r>
            <a:r>
              <a:rPr lang="en-US" sz="1600" dirty="0" err="1">
                <a:effectLst/>
                <a:latin typeface="Calibri" panose="020F0502020204030204" pitchFamily="34" charset="0"/>
                <a:ea typeface="Calibri" panose="020F0502020204030204" pitchFamily="34" charset="0"/>
                <a:cs typeface="Arial" panose="020B0604020202020204" pitchFamily="34" charset="0"/>
              </a:rPr>
              <a:t>el</a:t>
            </a:r>
            <a:r>
              <a:rPr lang="en-US" sz="1600" dirty="0">
                <a:effectLst/>
                <a:latin typeface="Calibri" panose="020F0502020204030204" pitchFamily="34" charset="0"/>
                <a:ea typeface="Calibri" panose="020F0502020204030204" pitchFamily="34" charset="0"/>
                <a:cs typeface="Arial" panose="020B0604020202020204" pitchFamily="34" charset="0"/>
              </a:rPr>
              <a:t> Manual. </a:t>
            </a:r>
            <a:endParaRPr lang="es-DO" sz="1600" dirty="0"/>
          </a:p>
        </p:txBody>
      </p:sp>
      <p:sp>
        <p:nvSpPr>
          <p:cNvPr id="18" name="TextBox 17">
            <a:extLst>
              <a:ext uri="{FF2B5EF4-FFF2-40B4-BE49-F238E27FC236}">
                <a16:creationId xmlns:a16="http://schemas.microsoft.com/office/drawing/2014/main" id="{91BA502C-9545-DEDD-9961-83016E48477A}"/>
              </a:ext>
            </a:extLst>
          </p:cNvPr>
          <p:cNvSpPr txBox="1"/>
          <p:nvPr/>
        </p:nvSpPr>
        <p:spPr>
          <a:xfrm>
            <a:off x="2084194" y="1454754"/>
            <a:ext cx="8224401" cy="400110"/>
          </a:xfrm>
          <a:prstGeom prst="rect">
            <a:avLst/>
          </a:prstGeom>
          <a:solidFill>
            <a:srgbClr val="002060"/>
          </a:solidFill>
        </p:spPr>
        <p:txBody>
          <a:bodyPr wrap="square" rtlCol="0">
            <a:spAutoFit/>
          </a:bodyPr>
          <a:lstStyle/>
          <a:p>
            <a:pPr algn="just"/>
            <a:r>
              <a:rPr lang="es-DO" sz="2000" b="1" dirty="0">
                <a:solidFill>
                  <a:schemeClr val="bg1"/>
                </a:solidFill>
                <a:ea typeface="HGPGothicE" panose="020B0400000000000000" pitchFamily="34" charset="-128"/>
              </a:rPr>
              <a:t>INFORMACIONES GENERALES DEL COMPONENTE 5 DEL PROYECTO - </a:t>
            </a:r>
            <a:r>
              <a:rPr lang="es-DO" sz="2000" b="1" dirty="0" err="1">
                <a:solidFill>
                  <a:schemeClr val="bg1"/>
                </a:solidFill>
                <a:ea typeface="HGPGothicE" panose="020B0400000000000000" pitchFamily="34" charset="-128"/>
              </a:rPr>
              <a:t>CERC</a:t>
            </a:r>
            <a:endParaRPr lang="es-DO" sz="2000" b="1" dirty="0">
              <a:solidFill>
                <a:schemeClr val="bg1"/>
              </a:solidFill>
              <a:ea typeface="HGPGothicE" panose="020B0400000000000000" pitchFamily="34" charset="-128"/>
            </a:endParaRPr>
          </a:p>
        </p:txBody>
      </p:sp>
    </p:spTree>
    <p:extLst>
      <p:ext uri="{BB962C8B-B14F-4D97-AF65-F5344CB8AC3E}">
        <p14:creationId xmlns:p14="http://schemas.microsoft.com/office/powerpoint/2010/main" val="9388638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13469</TotalTime>
  <Words>2825</Words>
  <Application>Microsoft Office PowerPoint</Application>
  <PresentationFormat>Widescreen</PresentationFormat>
  <Paragraphs>149</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HGPGothicE</vt:lpstr>
      <vt:lpstr>Arial</vt:lpstr>
      <vt:lpstr>Calibri</vt:lpstr>
      <vt:lpstr>Calibri Light</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 Rosario</dc:creator>
  <cp:lastModifiedBy>Paula De León</cp:lastModifiedBy>
  <cp:revision>102</cp:revision>
  <dcterms:created xsi:type="dcterms:W3CDTF">2023-11-30T15:10:56Z</dcterms:created>
  <dcterms:modified xsi:type="dcterms:W3CDTF">2024-02-16T15:06:59Z</dcterms:modified>
</cp:coreProperties>
</file>